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62" r:id="rId4"/>
    <p:sldId id="312" r:id="rId5"/>
    <p:sldId id="264" r:id="rId6"/>
    <p:sldId id="261" r:id="rId7"/>
    <p:sldId id="265" r:id="rId8"/>
    <p:sldId id="266" r:id="rId9"/>
    <p:sldId id="268" r:id="rId10"/>
    <p:sldId id="308" r:id="rId11"/>
    <p:sldId id="307" r:id="rId12"/>
    <p:sldId id="309" r:id="rId13"/>
    <p:sldId id="271" r:id="rId14"/>
    <p:sldId id="274" r:id="rId15"/>
    <p:sldId id="275" r:id="rId16"/>
    <p:sldId id="311" r:id="rId17"/>
    <p:sldId id="313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9"/>
    <a:srgbClr val="EDD6F2"/>
    <a:srgbClr val="DDB5E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660"/>
  </p:normalViewPr>
  <p:slideViewPr>
    <p:cSldViewPr snapToGrid="0">
      <p:cViewPr varScale="1">
        <p:scale>
          <a:sx n="79" d="100"/>
          <a:sy n="79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8C7A2-D827-40AE-846E-6E4CC5E3747A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2F253-49EC-45FE-802D-E0199EBC5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759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2F253-49EC-45FE-802D-E0199EBC507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92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2F253-49EC-45FE-802D-E0199EBC507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313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2F253-49EC-45FE-802D-E0199EBC507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229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D8785A-0164-3525-5354-54B5B0EDF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E77BE1-592D-244A-C1DF-B18EFF378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50F436-DC5B-B6F0-DE0D-2B2C9286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74CA-8815-4903-9F10-46F2767C037E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DAE015-253A-040C-1C4F-6A94F67F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D4C90E-4084-E0F0-8693-81C3AEA2B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42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BB56EE-DCDE-7873-731E-5AD78AC48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554D4F-32F0-E13E-4137-9EE887693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40FFFE-A180-B1BE-3F16-A59C6698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30DA-157B-47DF-87DB-CC0502560894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A606B0-2FF9-A394-169C-E5E44EB12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69EA41-7F74-E2F7-0267-156110E0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68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855DB82-A230-7FD5-EF62-FB4E94368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3D12E7-4F40-6923-AECA-6A34231CD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2CA50B-68D6-ADCC-D523-079A8835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FC16-FB04-4576-8A19-293984354105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15E6A1-B863-C381-523C-47502AF1E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6100D2-4AB3-3C3F-8A02-7BB7FF05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46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C7BB74-FFBE-5859-0343-0CE1259C5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ED0675-9DD7-CEED-86CD-8C000F564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523A8E-9329-1772-C786-C22F15987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83FC-BE3B-426A-9766-F7B3DCA87C38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113EFA-1DFB-FAAD-3492-A475C064F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0F91AA-5FAB-73EB-F6C4-D7C0A33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598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C5EBA8-EED4-18B3-4882-E9C0F859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11BD32-A792-2BEB-7392-7CE1C4BC5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0D075F-504D-494D-839E-46751A7F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916E-230C-48C9-A2CE-147E39B76CE5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F3A4-3CBB-4450-F648-C5FDC66B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F585ED-1DCC-9AB5-CEFE-3070FC968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61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143E03-2352-A698-F314-238B5C69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5C31B0-6AA2-EB67-7A53-52C8005E0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48B8D8-B3BF-4167-A26B-08588CB08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87B4E1-6965-EB2C-5096-FD6A0276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5F343-784A-44C7-A4FE-E3B4FF257B00}" type="datetime1">
              <a:rPr lang="fr-FR" smtClean="0"/>
              <a:t>11/10/2023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C40E17-6C43-9ACF-ABFA-D02670BE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D9B54A-0E8E-C890-0815-98F3F53B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14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F8D315-0577-3F40-31C7-B9F88ED68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7CC3C3-E52C-DEF9-4361-C95D1B0CA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5278EA-C356-A10F-06F1-5D1C44193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7C949F9-9F59-556F-261E-73B4079A1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0CEC74-57FB-9AB7-08DA-19915D5EE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DDEC8AD-8343-7AF4-80B8-A821FAFA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65AD-1B9A-4571-9DDC-1F9B6A7A6892}" type="datetime1">
              <a:rPr lang="fr-FR" smtClean="0"/>
              <a:t>11/10/2023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DB9A3-A066-2C33-1D9A-8AD74FE9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71F3F63-43A7-6688-375F-4571CDD8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0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AEE42-882E-8096-7C94-0D42F94B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AB4F84-97BE-028A-8271-32A3AA1DA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71DD-DD7E-4FDB-A4EF-CFCD306B2976}" type="datetime1">
              <a:rPr lang="fr-FR" smtClean="0"/>
              <a:t>11/10/2023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2C7EFA-42F0-EB0E-53B9-4D2938579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9641CA-65F5-0B03-6FD6-8359DEEC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13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52C007-3D12-C274-B2DF-24A82DA0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4C41-C8AC-4460-9E83-F44BAF73CA9B}" type="datetime1">
              <a:rPr lang="fr-FR" smtClean="0"/>
              <a:t>11/10/2023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E165AD-A977-EF2E-D309-0A66F0DC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A02428-167D-CAB2-3F45-734B492A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55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0AE70-E58E-12FD-9535-7D8D001A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8F616B-0761-2E70-0B5F-AA9ACE0EF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DBA7F1-CA9C-654C-1607-37CF656D9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F66B44-8757-96D9-5F94-1C81E573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28B4-FD6C-4665-9C4A-0528991C75BB}" type="datetime1">
              <a:rPr lang="fr-FR" smtClean="0"/>
              <a:t>11/10/2023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09B138-2306-3EA7-51C3-5E59BD93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B24F22-43C7-2A4D-CBFA-B0481CDB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69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F443DC-3CC4-918B-372A-1EAB691F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9D76E7-1BE5-3D1C-7122-A5DBFA6B6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1A47AF-FD5E-F1BA-D292-AD1C056B4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A8DD86-E24B-C203-5780-1503AF81A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2B01-5FB4-4AA3-BA9E-9CD3B1BCCE18}" type="datetime1">
              <a:rPr lang="fr-FR" smtClean="0"/>
              <a:t>11/10/2023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C5E0D2-D801-5472-6252-A67BB1506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9AFA24-F2CA-AE40-EBD1-31239A7F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872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963C35-89D1-4CD1-DBD5-A8ECBF15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8D3D44-BFF6-1C40-9CE0-D66AEDD49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64C3A3-03B7-BA1C-722A-DED2DBDA2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16196-8576-48C9-9CF6-99110C3ED84A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CEEF1C-D05D-5AD7-3AD0-6D91724F7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0067B9-FB13-3237-40C0-8ADE13F6D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F6B52-5F8A-4963-9E90-3C2610EE4C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7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13E962A-774B-A3A2-9266-39820F327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7BAB1F-F418-AFD6-25B5-72A53982AC5D}"/>
              </a:ext>
            </a:extLst>
          </p:cNvPr>
          <p:cNvSpPr/>
          <p:nvPr/>
        </p:nvSpPr>
        <p:spPr>
          <a:xfrm>
            <a:off x="0" y="763612"/>
            <a:ext cx="12192000" cy="327899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66AAA2-9726-D5E8-8F03-6DEBC45BBF0D}"/>
              </a:ext>
            </a:extLst>
          </p:cNvPr>
          <p:cNvSpPr/>
          <p:nvPr/>
        </p:nvSpPr>
        <p:spPr>
          <a:xfrm>
            <a:off x="-2" y="5760883"/>
            <a:ext cx="12192002" cy="109711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C2DAE2C-567C-CA40-77B7-AE40BC15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863" y="1408065"/>
            <a:ext cx="11534273" cy="2519463"/>
          </a:xfrm>
        </p:spPr>
        <p:txBody>
          <a:bodyPr>
            <a:normAutofit fontScale="90000"/>
          </a:bodyPr>
          <a:lstStyle/>
          <a:p>
            <a:r>
              <a:rPr lang="fr-FR" dirty="0"/>
              <a:t>Diagnostic floristique et mesures de gestion de la Réserve Naturelle Domaniale des bassins de l’ancienne sucrerie de Frasnes-lez-Anvaing</a:t>
            </a:r>
            <a:endParaRPr lang="fr-FR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4CF6ED-77C5-6363-7269-C028BBC57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065" y="5798315"/>
            <a:ext cx="1143000" cy="97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7AB267-B98A-8051-D267-5BD186D12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85" y="5952148"/>
            <a:ext cx="2223135" cy="753289"/>
          </a:xfrm>
          <a:prstGeom prst="rect">
            <a:avLst/>
          </a:prstGeo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533D60-7DAD-CEEC-8E6C-B4BC771D2A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25" y="5728536"/>
            <a:ext cx="2031250" cy="551396"/>
          </a:xfrm>
          <a:prstGeom prst="rect">
            <a:avLst/>
          </a:prstGeom>
          <a:noFill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489B4CA-0596-F1D5-2A6E-24DF774EC7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5798315"/>
            <a:ext cx="1642914" cy="508290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ABEE3A-133C-5C59-82B3-78311E4B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" y="6323717"/>
            <a:ext cx="2026284" cy="551395"/>
          </a:xfrm>
          <a:prstGeom prst="rect">
            <a:avLst/>
          </a:prstGeom>
          <a:noFill/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7905061-3E9A-2EE1-4F54-E37E5EC228D9}"/>
              </a:ext>
            </a:extLst>
          </p:cNvPr>
          <p:cNvSpPr txBox="1"/>
          <p:nvPr/>
        </p:nvSpPr>
        <p:spPr>
          <a:xfrm flipH="1">
            <a:off x="3864291" y="5985163"/>
            <a:ext cx="44634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</a:rPr>
              <a:t>AZAMBRE Anaïs</a:t>
            </a:r>
          </a:p>
          <a:p>
            <a:pPr algn="ctr"/>
            <a:r>
              <a:rPr lang="fr-FR" sz="1200" dirty="0">
                <a:latin typeface="+mj-lt"/>
              </a:rPr>
              <a:t>Soutenance de Stage</a:t>
            </a:r>
          </a:p>
          <a:p>
            <a:pPr algn="ctr"/>
            <a:r>
              <a:rPr lang="fr-FR" sz="1200" dirty="0">
                <a:latin typeface="+mj-lt"/>
              </a:rPr>
              <a:t>De Mars à Août 2023 </a:t>
            </a:r>
          </a:p>
        </p:txBody>
      </p:sp>
    </p:spTree>
    <p:extLst>
      <p:ext uri="{BB962C8B-B14F-4D97-AF65-F5344CB8AC3E}">
        <p14:creationId xmlns:p14="http://schemas.microsoft.com/office/powerpoint/2010/main" val="1229006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2">
            <a:extLst>
              <a:ext uri="{FF2B5EF4-FFF2-40B4-BE49-F238E27FC236}">
                <a16:creationId xmlns:a16="http://schemas.microsoft.com/office/drawing/2014/main" id="{4C5C29A1-0C6E-FD56-281A-B742B517B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478638" cy="899477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Principaux résultats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Gestion actuelle</a:t>
            </a:r>
            <a:endParaRPr lang="fr-FR" b="1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EE978EB-34EF-F9DB-E1CE-F2A0B948DD80}"/>
              </a:ext>
            </a:extLst>
          </p:cNvPr>
          <p:cNvSpPr/>
          <p:nvPr/>
        </p:nvSpPr>
        <p:spPr>
          <a:xfrm>
            <a:off x="183532" y="839150"/>
            <a:ext cx="2894948" cy="75883"/>
          </a:xfrm>
          <a:custGeom>
            <a:avLst/>
            <a:gdLst/>
            <a:ahLst/>
            <a:cxnLst/>
            <a:rect l="l" t="t" r="r" b="b"/>
            <a:pathLst>
              <a:path w="3954205" h="124140">
                <a:moveTo>
                  <a:pt x="16295" y="109891"/>
                </a:moveTo>
                <a:cubicBezTo>
                  <a:pt x="0" y="111415"/>
                  <a:pt x="158" y="86001"/>
                  <a:pt x="16295" y="84491"/>
                </a:cubicBezTo>
                <a:cubicBezTo>
                  <a:pt x="161057" y="70947"/>
                  <a:pt x="305820" y="57402"/>
                  <a:pt x="450582" y="43858"/>
                </a:cubicBezTo>
                <a:cubicBezTo>
                  <a:pt x="592552" y="30575"/>
                  <a:pt x="734187" y="18300"/>
                  <a:pt x="876777" y="14141"/>
                </a:cubicBezTo>
                <a:cubicBezTo>
                  <a:pt x="1131353" y="6714"/>
                  <a:pt x="1385995" y="15887"/>
                  <a:pt x="1640508" y="21508"/>
                </a:cubicBezTo>
                <a:cubicBezTo>
                  <a:pt x="1764677" y="24250"/>
                  <a:pt x="1888935" y="26709"/>
                  <a:pt x="2013126" y="24009"/>
                </a:cubicBezTo>
                <a:cubicBezTo>
                  <a:pt x="2139256" y="21267"/>
                  <a:pt x="2265232" y="14249"/>
                  <a:pt x="2391266" y="8905"/>
                </a:cubicBezTo>
                <a:cubicBezTo>
                  <a:pt x="2516951" y="3575"/>
                  <a:pt x="2642808" y="0"/>
                  <a:pt x="2768589" y="3986"/>
                </a:cubicBezTo>
                <a:cubicBezTo>
                  <a:pt x="2898082" y="8091"/>
                  <a:pt x="3027245" y="21621"/>
                  <a:pt x="3156311" y="32359"/>
                </a:cubicBezTo>
                <a:cubicBezTo>
                  <a:pt x="3416845" y="54034"/>
                  <a:pt x="3677380" y="75709"/>
                  <a:pt x="3937915" y="97384"/>
                </a:cubicBezTo>
                <a:cubicBezTo>
                  <a:pt x="3954115" y="98732"/>
                  <a:pt x="3954205" y="124139"/>
                  <a:pt x="3937915" y="122784"/>
                </a:cubicBezTo>
                <a:cubicBezTo>
                  <a:pt x="3646116" y="98508"/>
                  <a:pt x="3354317" y="74232"/>
                  <a:pt x="3062519" y="49956"/>
                </a:cubicBezTo>
                <a:cubicBezTo>
                  <a:pt x="2934217" y="39282"/>
                  <a:pt x="2806368" y="28444"/>
                  <a:pt x="2677527" y="27731"/>
                </a:cubicBezTo>
                <a:cubicBezTo>
                  <a:pt x="2551935" y="27038"/>
                  <a:pt x="2426426" y="32560"/>
                  <a:pt x="2300996" y="38345"/>
                </a:cubicBezTo>
                <a:cubicBezTo>
                  <a:pt x="2176977" y="44063"/>
                  <a:pt x="2052924" y="49964"/>
                  <a:pt x="1928749" y="50560"/>
                </a:cubicBezTo>
                <a:cubicBezTo>
                  <a:pt x="1802198" y="51167"/>
                  <a:pt x="1675607" y="47839"/>
                  <a:pt x="1549103" y="44772"/>
                </a:cubicBezTo>
                <a:cubicBezTo>
                  <a:pt x="1294742" y="38606"/>
                  <a:pt x="1040066" y="31210"/>
                  <a:pt x="785749" y="42948"/>
                </a:cubicBezTo>
                <a:cubicBezTo>
                  <a:pt x="658161" y="48839"/>
                  <a:pt x="531177" y="61718"/>
                  <a:pt x="404052" y="73611"/>
                </a:cubicBezTo>
                <a:cubicBezTo>
                  <a:pt x="274799" y="85704"/>
                  <a:pt x="145548" y="97798"/>
                  <a:pt x="16295" y="109891"/>
                </a:cubicBezTo>
                <a:lnTo>
                  <a:pt x="16295" y="109891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accent4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1095E6-AB07-BC56-1694-7C227F62ADCC}"/>
              </a:ext>
            </a:extLst>
          </p:cNvPr>
          <p:cNvSpPr txBox="1"/>
          <p:nvPr/>
        </p:nvSpPr>
        <p:spPr>
          <a:xfrm>
            <a:off x="305045" y="1770208"/>
            <a:ext cx="5920657" cy="1672253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Objectifs :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Limiter la fermeture et l’uniformisation du milieu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Simplicité de gestion</a:t>
            </a:r>
          </a:p>
          <a:p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=&gt; </a:t>
            </a:r>
            <a:r>
              <a:rPr lang="fr-FR" sz="16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Pâturage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continu, sur l’ensemble de la Réserve par 10 mâles de la race « </a:t>
            </a:r>
            <a:r>
              <a:rPr lang="fr-FR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Soay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B2A50B-025B-5776-F4CC-B1F10C1109ED}"/>
              </a:ext>
            </a:extLst>
          </p:cNvPr>
          <p:cNvSpPr txBox="1"/>
          <p:nvPr/>
        </p:nvSpPr>
        <p:spPr>
          <a:xfrm>
            <a:off x="1124918" y="4317103"/>
            <a:ext cx="4218316" cy="2021066"/>
          </a:xfrm>
          <a:prstGeom prst="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Impacts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</a:t>
            </a: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Principalement piétinement des digues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Sélectivité (bassins 0, A2)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Impact faible sur les ligneux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Apport matière organique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Aire pâturée : ≈ 4 ha</a:t>
            </a:r>
          </a:p>
        </p:txBody>
      </p:sp>
      <p:sp>
        <p:nvSpPr>
          <p:cNvPr id="8" name="Espace réservé du numéro de diapositive 33">
            <a:extLst>
              <a:ext uri="{FF2B5EF4-FFF2-40B4-BE49-F238E27FC236}">
                <a16:creationId xmlns:a16="http://schemas.microsoft.com/office/drawing/2014/main" id="{8A1E68A4-2DE7-EF50-A4F4-5FF4F303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492875"/>
            <a:ext cx="2743200" cy="365125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10" name="Image 9" descr="Une image contenant plein air, herbe, nature, eau&#10;&#10;Description générée automatiquement">
            <a:extLst>
              <a:ext uri="{FF2B5EF4-FFF2-40B4-BE49-F238E27FC236}">
                <a16:creationId xmlns:a16="http://schemas.microsoft.com/office/drawing/2014/main" id="{253783A2-AC4D-1798-4B2A-4BE8F03CA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r="34610"/>
          <a:stretch/>
        </p:blipFill>
        <p:spPr>
          <a:xfrm rot="5400000">
            <a:off x="7484734" y="530691"/>
            <a:ext cx="2809778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64A85D0-80D6-208B-58DA-D920F2659188}"/>
              </a:ext>
            </a:extLst>
          </p:cNvPr>
          <p:cNvSpPr txBox="1"/>
          <p:nvPr/>
        </p:nvSpPr>
        <p:spPr>
          <a:xfrm>
            <a:off x="5207231" y="3864393"/>
            <a:ext cx="7364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r>
              <a:rPr lang="fr-FR" dirty="0"/>
              <a:t>Figure 10 : Moutons de </a:t>
            </a:r>
            <a:r>
              <a:rPr lang="fr-FR" dirty="0" err="1"/>
              <a:t>Soay</a:t>
            </a:r>
            <a:r>
              <a:rPr lang="fr-FR" dirty="0"/>
              <a:t> (Azambre, 2023)</a:t>
            </a:r>
          </a:p>
        </p:txBody>
      </p:sp>
      <p:pic>
        <p:nvPicPr>
          <p:cNvPr id="9218" name="Picture 2" descr="forêt ">
            <a:extLst>
              <a:ext uri="{FF2B5EF4-FFF2-40B4-BE49-F238E27FC236}">
                <a16:creationId xmlns:a16="http://schemas.microsoft.com/office/drawing/2014/main" id="{85C24041-32E9-D753-AA1B-E8AA50EC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14" y="1461844"/>
            <a:ext cx="960941" cy="9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F1A86FA-92CB-421D-E229-DC4DDF1684AF}"/>
              </a:ext>
            </a:extLst>
          </p:cNvPr>
          <p:cNvSpPr txBox="1"/>
          <p:nvPr/>
        </p:nvSpPr>
        <p:spPr>
          <a:xfrm>
            <a:off x="4324375" y="6200269"/>
            <a:ext cx="2268880" cy="369332"/>
          </a:xfrm>
          <a:custGeom>
            <a:avLst/>
            <a:gdLst>
              <a:gd name="connsiteX0" fmla="*/ 0 w 2268880"/>
              <a:gd name="connsiteY0" fmla="*/ 0 h 369332"/>
              <a:gd name="connsiteX1" fmla="*/ 567220 w 2268880"/>
              <a:gd name="connsiteY1" fmla="*/ 0 h 369332"/>
              <a:gd name="connsiteX2" fmla="*/ 1157129 w 2268880"/>
              <a:gd name="connsiteY2" fmla="*/ 0 h 369332"/>
              <a:gd name="connsiteX3" fmla="*/ 1724349 w 2268880"/>
              <a:gd name="connsiteY3" fmla="*/ 0 h 369332"/>
              <a:gd name="connsiteX4" fmla="*/ 2268880 w 2268880"/>
              <a:gd name="connsiteY4" fmla="*/ 0 h 369332"/>
              <a:gd name="connsiteX5" fmla="*/ 2268880 w 2268880"/>
              <a:gd name="connsiteY5" fmla="*/ 369332 h 369332"/>
              <a:gd name="connsiteX6" fmla="*/ 1656282 w 2268880"/>
              <a:gd name="connsiteY6" fmla="*/ 369332 h 369332"/>
              <a:gd name="connsiteX7" fmla="*/ 1043685 w 2268880"/>
              <a:gd name="connsiteY7" fmla="*/ 369332 h 369332"/>
              <a:gd name="connsiteX8" fmla="*/ 499154 w 2268880"/>
              <a:gd name="connsiteY8" fmla="*/ 369332 h 369332"/>
              <a:gd name="connsiteX9" fmla="*/ 0 w 2268880"/>
              <a:gd name="connsiteY9" fmla="*/ 369332 h 369332"/>
              <a:gd name="connsiteX10" fmla="*/ 0 w 2268880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8880" h="369332" fill="none" extrusionOk="0">
                <a:moveTo>
                  <a:pt x="0" y="0"/>
                </a:moveTo>
                <a:cubicBezTo>
                  <a:pt x="270001" y="6531"/>
                  <a:pt x="376230" y="-28289"/>
                  <a:pt x="567220" y="0"/>
                </a:cubicBezTo>
                <a:cubicBezTo>
                  <a:pt x="758210" y="28289"/>
                  <a:pt x="957467" y="-1507"/>
                  <a:pt x="1157129" y="0"/>
                </a:cubicBezTo>
                <a:cubicBezTo>
                  <a:pt x="1356791" y="1507"/>
                  <a:pt x="1534605" y="-24440"/>
                  <a:pt x="1724349" y="0"/>
                </a:cubicBezTo>
                <a:cubicBezTo>
                  <a:pt x="1914093" y="24440"/>
                  <a:pt x="2083398" y="2250"/>
                  <a:pt x="2268880" y="0"/>
                </a:cubicBezTo>
                <a:cubicBezTo>
                  <a:pt x="2276355" y="106604"/>
                  <a:pt x="2260577" y="270215"/>
                  <a:pt x="2268880" y="369332"/>
                </a:cubicBezTo>
                <a:cubicBezTo>
                  <a:pt x="2014005" y="379096"/>
                  <a:pt x="1803885" y="362545"/>
                  <a:pt x="1656282" y="369332"/>
                </a:cubicBezTo>
                <a:cubicBezTo>
                  <a:pt x="1508679" y="376119"/>
                  <a:pt x="1218715" y="390717"/>
                  <a:pt x="1043685" y="369332"/>
                </a:cubicBezTo>
                <a:cubicBezTo>
                  <a:pt x="868655" y="347947"/>
                  <a:pt x="624665" y="379496"/>
                  <a:pt x="499154" y="369332"/>
                </a:cubicBezTo>
                <a:cubicBezTo>
                  <a:pt x="373643" y="359168"/>
                  <a:pt x="200606" y="354745"/>
                  <a:pt x="0" y="369332"/>
                </a:cubicBezTo>
                <a:cubicBezTo>
                  <a:pt x="-5998" y="255540"/>
                  <a:pt x="-17425" y="95985"/>
                  <a:pt x="0" y="0"/>
                </a:cubicBezTo>
                <a:close/>
              </a:path>
              <a:path w="2268880" h="369332" stroke="0" extrusionOk="0">
                <a:moveTo>
                  <a:pt x="0" y="0"/>
                </a:moveTo>
                <a:cubicBezTo>
                  <a:pt x="135176" y="14318"/>
                  <a:pt x="404265" y="-19332"/>
                  <a:pt x="612598" y="0"/>
                </a:cubicBezTo>
                <a:cubicBezTo>
                  <a:pt x="820931" y="19332"/>
                  <a:pt x="1063875" y="18615"/>
                  <a:pt x="1225195" y="0"/>
                </a:cubicBezTo>
                <a:cubicBezTo>
                  <a:pt x="1386515" y="-18615"/>
                  <a:pt x="2021158" y="-35628"/>
                  <a:pt x="2268880" y="0"/>
                </a:cubicBezTo>
                <a:cubicBezTo>
                  <a:pt x="2286917" y="127383"/>
                  <a:pt x="2250759" y="281653"/>
                  <a:pt x="2268880" y="369332"/>
                </a:cubicBezTo>
                <a:cubicBezTo>
                  <a:pt x="2026093" y="389455"/>
                  <a:pt x="1801830" y="343473"/>
                  <a:pt x="1678971" y="369332"/>
                </a:cubicBezTo>
                <a:cubicBezTo>
                  <a:pt x="1556112" y="395191"/>
                  <a:pt x="1342661" y="353468"/>
                  <a:pt x="1111751" y="369332"/>
                </a:cubicBezTo>
                <a:cubicBezTo>
                  <a:pt x="880841" y="385196"/>
                  <a:pt x="688572" y="353355"/>
                  <a:pt x="521842" y="369332"/>
                </a:cubicBezTo>
                <a:cubicBezTo>
                  <a:pt x="355112" y="385309"/>
                  <a:pt x="121175" y="358940"/>
                  <a:pt x="0" y="369332"/>
                </a:cubicBezTo>
                <a:cubicBezTo>
                  <a:pt x="3629" y="249272"/>
                  <a:pt x="12590" y="117883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483896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ovin = 0,15 UGB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1D3ABDB-28AB-9B69-7FD1-AF3E52006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668" y="5923270"/>
            <a:ext cx="577174" cy="57717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FF004D5-D295-5F89-4334-27FCB00882E6}"/>
              </a:ext>
            </a:extLst>
          </p:cNvPr>
          <p:cNvSpPr txBox="1"/>
          <p:nvPr/>
        </p:nvSpPr>
        <p:spPr>
          <a:xfrm>
            <a:off x="7678893" y="4890502"/>
            <a:ext cx="4075998" cy="830997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Gestion des </a:t>
            </a:r>
            <a:r>
              <a:rPr lang="fr-FR" sz="16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niveaux</a:t>
            </a:r>
            <a:r>
              <a:rPr lang="fr-FR" sz="16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6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d’eau</a:t>
            </a:r>
          </a:p>
          <a:p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r-FR" sz="16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Fauche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chemin longeant la Rhosnes</a:t>
            </a:r>
          </a:p>
        </p:txBody>
      </p:sp>
      <p:pic>
        <p:nvPicPr>
          <p:cNvPr id="5" name="Picture 2" descr="flèche vers le haut ">
            <a:extLst>
              <a:ext uri="{FF2B5EF4-FFF2-40B4-BE49-F238E27FC236}">
                <a16:creationId xmlns:a16="http://schemas.microsoft.com/office/drawing/2014/main" id="{16E2F690-0481-FAC5-1406-3715E67B5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84263">
            <a:off x="962727" y="3337107"/>
            <a:ext cx="1054571" cy="10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17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2">
            <a:extLst>
              <a:ext uri="{FF2B5EF4-FFF2-40B4-BE49-F238E27FC236}">
                <a16:creationId xmlns:a16="http://schemas.microsoft.com/office/drawing/2014/main" id="{4C5C29A1-0C6E-FD56-281A-B742B517B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0525328" cy="899477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Principaux résultats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Les principaux enjeux du site</a:t>
            </a:r>
            <a:endParaRPr lang="fr-FR" b="1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EE978EB-34EF-F9DB-E1CE-F2A0B948DD80}"/>
              </a:ext>
            </a:extLst>
          </p:cNvPr>
          <p:cNvSpPr/>
          <p:nvPr/>
        </p:nvSpPr>
        <p:spPr>
          <a:xfrm>
            <a:off x="183532" y="839150"/>
            <a:ext cx="2894948" cy="75883"/>
          </a:xfrm>
          <a:custGeom>
            <a:avLst/>
            <a:gdLst/>
            <a:ahLst/>
            <a:cxnLst/>
            <a:rect l="l" t="t" r="r" b="b"/>
            <a:pathLst>
              <a:path w="3954205" h="124140">
                <a:moveTo>
                  <a:pt x="16295" y="109891"/>
                </a:moveTo>
                <a:cubicBezTo>
                  <a:pt x="0" y="111415"/>
                  <a:pt x="158" y="86001"/>
                  <a:pt x="16295" y="84491"/>
                </a:cubicBezTo>
                <a:cubicBezTo>
                  <a:pt x="161057" y="70947"/>
                  <a:pt x="305820" y="57402"/>
                  <a:pt x="450582" y="43858"/>
                </a:cubicBezTo>
                <a:cubicBezTo>
                  <a:pt x="592552" y="30575"/>
                  <a:pt x="734187" y="18300"/>
                  <a:pt x="876777" y="14141"/>
                </a:cubicBezTo>
                <a:cubicBezTo>
                  <a:pt x="1131353" y="6714"/>
                  <a:pt x="1385995" y="15887"/>
                  <a:pt x="1640508" y="21508"/>
                </a:cubicBezTo>
                <a:cubicBezTo>
                  <a:pt x="1764677" y="24250"/>
                  <a:pt x="1888935" y="26709"/>
                  <a:pt x="2013126" y="24009"/>
                </a:cubicBezTo>
                <a:cubicBezTo>
                  <a:pt x="2139256" y="21267"/>
                  <a:pt x="2265232" y="14249"/>
                  <a:pt x="2391266" y="8905"/>
                </a:cubicBezTo>
                <a:cubicBezTo>
                  <a:pt x="2516951" y="3575"/>
                  <a:pt x="2642808" y="0"/>
                  <a:pt x="2768589" y="3986"/>
                </a:cubicBezTo>
                <a:cubicBezTo>
                  <a:pt x="2898082" y="8091"/>
                  <a:pt x="3027245" y="21621"/>
                  <a:pt x="3156311" y="32359"/>
                </a:cubicBezTo>
                <a:cubicBezTo>
                  <a:pt x="3416845" y="54034"/>
                  <a:pt x="3677380" y="75709"/>
                  <a:pt x="3937915" y="97384"/>
                </a:cubicBezTo>
                <a:cubicBezTo>
                  <a:pt x="3954115" y="98732"/>
                  <a:pt x="3954205" y="124139"/>
                  <a:pt x="3937915" y="122784"/>
                </a:cubicBezTo>
                <a:cubicBezTo>
                  <a:pt x="3646116" y="98508"/>
                  <a:pt x="3354317" y="74232"/>
                  <a:pt x="3062519" y="49956"/>
                </a:cubicBezTo>
                <a:cubicBezTo>
                  <a:pt x="2934217" y="39282"/>
                  <a:pt x="2806368" y="28444"/>
                  <a:pt x="2677527" y="27731"/>
                </a:cubicBezTo>
                <a:cubicBezTo>
                  <a:pt x="2551935" y="27038"/>
                  <a:pt x="2426426" y="32560"/>
                  <a:pt x="2300996" y="38345"/>
                </a:cubicBezTo>
                <a:cubicBezTo>
                  <a:pt x="2176977" y="44063"/>
                  <a:pt x="2052924" y="49964"/>
                  <a:pt x="1928749" y="50560"/>
                </a:cubicBezTo>
                <a:cubicBezTo>
                  <a:pt x="1802198" y="51167"/>
                  <a:pt x="1675607" y="47839"/>
                  <a:pt x="1549103" y="44772"/>
                </a:cubicBezTo>
                <a:cubicBezTo>
                  <a:pt x="1294742" y="38606"/>
                  <a:pt x="1040066" y="31210"/>
                  <a:pt x="785749" y="42948"/>
                </a:cubicBezTo>
                <a:cubicBezTo>
                  <a:pt x="658161" y="48839"/>
                  <a:pt x="531177" y="61718"/>
                  <a:pt x="404052" y="73611"/>
                </a:cubicBezTo>
                <a:cubicBezTo>
                  <a:pt x="274799" y="85704"/>
                  <a:pt x="145548" y="97798"/>
                  <a:pt x="16295" y="109891"/>
                </a:cubicBezTo>
                <a:lnTo>
                  <a:pt x="16295" y="109891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accent4"/>
            </a:solidFill>
          </a:ln>
        </p:spPr>
        <p:txBody>
          <a:bodyPr/>
          <a:lstStyle/>
          <a:p>
            <a:endParaRPr lang="fr-FR"/>
          </a:p>
        </p:txBody>
      </p:sp>
      <p:pic>
        <p:nvPicPr>
          <p:cNvPr id="7" name="Image 6" descr="Une image contenant texte, Photographie aérienne, carte&#10;&#10;Description générée automatiquement">
            <a:extLst>
              <a:ext uri="{FF2B5EF4-FFF2-40B4-BE49-F238E27FC236}">
                <a16:creationId xmlns:a16="http://schemas.microsoft.com/office/drawing/2014/main" id="{47B7D82F-5E6D-EDD9-85CC-CA4F9C6B53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 t="1211"/>
          <a:stretch/>
        </p:blipFill>
        <p:spPr bwMode="auto">
          <a:xfrm>
            <a:off x="4379443" y="768030"/>
            <a:ext cx="7498471" cy="58914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 descr="Une image contenant noir&#10;&#10;Description générée automatiquement">
            <a:extLst>
              <a:ext uri="{FF2B5EF4-FFF2-40B4-BE49-F238E27FC236}">
                <a16:creationId xmlns:a16="http://schemas.microsoft.com/office/drawing/2014/main" id="{FB3DB51E-4E9E-695C-F179-CD8C10C571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194" y="839150"/>
            <a:ext cx="807720" cy="8077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4D8C7A1-720D-6017-C21F-C550A0FFB8CD}"/>
              </a:ext>
            </a:extLst>
          </p:cNvPr>
          <p:cNvSpPr txBox="1"/>
          <p:nvPr/>
        </p:nvSpPr>
        <p:spPr>
          <a:xfrm>
            <a:off x="314082" y="1679625"/>
            <a:ext cx="3222605" cy="33855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Présence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d’espèces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d’intérêt</a:t>
            </a:r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Espace réservé du numéro de diapositive 33">
            <a:extLst>
              <a:ext uri="{FF2B5EF4-FFF2-40B4-BE49-F238E27FC236}">
                <a16:creationId xmlns:a16="http://schemas.microsoft.com/office/drawing/2014/main" id="{67D15ADA-489C-4221-765E-66D65020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492875"/>
            <a:ext cx="2743200" cy="365125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09A2947-5637-9414-8336-5B8DFBF0BFA6}"/>
              </a:ext>
            </a:extLst>
          </p:cNvPr>
          <p:cNvSpPr txBox="1"/>
          <p:nvPr/>
        </p:nvSpPr>
        <p:spPr>
          <a:xfrm>
            <a:off x="314084" y="4058502"/>
            <a:ext cx="3222605" cy="33855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Présence d’espèces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invasives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A7A5DE7-64F1-888F-88C9-B4C5495877A3}"/>
              </a:ext>
            </a:extLst>
          </p:cNvPr>
          <p:cNvSpPr txBox="1"/>
          <p:nvPr/>
        </p:nvSpPr>
        <p:spPr>
          <a:xfrm>
            <a:off x="314083" y="4688590"/>
            <a:ext cx="3222605" cy="33855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Fermeture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milieu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BF6616-AAB3-AE11-7525-4583EEED0D39}"/>
              </a:ext>
            </a:extLst>
          </p:cNvPr>
          <p:cNvSpPr txBox="1"/>
          <p:nvPr/>
        </p:nvSpPr>
        <p:spPr>
          <a:xfrm>
            <a:off x="314083" y="5315386"/>
            <a:ext cx="3222605" cy="33855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Projets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d’aménagement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237E10-4288-F34F-5484-206998160A5B}"/>
              </a:ext>
            </a:extLst>
          </p:cNvPr>
          <p:cNvSpPr txBox="1"/>
          <p:nvPr/>
        </p:nvSpPr>
        <p:spPr>
          <a:xfrm>
            <a:off x="314083" y="2303140"/>
            <a:ext cx="3222605" cy="83099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Dépendance des grèves humides aux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fluctuations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niveaux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3337FE5-A6B0-271D-82AD-CD25DFCA9034}"/>
              </a:ext>
            </a:extLst>
          </p:cNvPr>
          <p:cNvSpPr txBox="1"/>
          <p:nvPr/>
        </p:nvSpPr>
        <p:spPr>
          <a:xfrm>
            <a:off x="314083" y="3428414"/>
            <a:ext cx="3222605" cy="33855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Effet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lisière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étagée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potentiel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BE2D5FA-2339-84C7-D879-1FB145DBF060}"/>
              </a:ext>
            </a:extLst>
          </p:cNvPr>
          <p:cNvSpPr txBox="1"/>
          <p:nvPr/>
        </p:nvSpPr>
        <p:spPr>
          <a:xfrm>
            <a:off x="4669191" y="6601875"/>
            <a:ext cx="7364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r>
              <a:rPr lang="fr-FR" dirty="0"/>
              <a:t>Figure 11 : Carte des enjeux (Azambre, 2023)</a:t>
            </a:r>
          </a:p>
        </p:txBody>
      </p:sp>
    </p:spTree>
    <p:extLst>
      <p:ext uri="{BB962C8B-B14F-4D97-AF65-F5344CB8AC3E}">
        <p14:creationId xmlns:p14="http://schemas.microsoft.com/office/powerpoint/2010/main" val="253261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Une image contenant Photographie aérienne, Vue plongeante, carte, aérien&#10;&#10;Description générée automatiquement">
            <a:extLst>
              <a:ext uri="{FF2B5EF4-FFF2-40B4-BE49-F238E27FC236}">
                <a16:creationId xmlns:a16="http://schemas.microsoft.com/office/drawing/2014/main" id="{B9A32F92-ADDF-3B91-6DD2-3576895E7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08" y="795322"/>
            <a:ext cx="8573311" cy="6062678"/>
          </a:xfrm>
          <a:prstGeom prst="rect">
            <a:avLst/>
          </a:prstGeom>
        </p:spPr>
      </p:pic>
      <p:sp>
        <p:nvSpPr>
          <p:cNvPr id="2" name="Titre 12">
            <a:extLst>
              <a:ext uri="{FF2B5EF4-FFF2-40B4-BE49-F238E27FC236}">
                <a16:creationId xmlns:a16="http://schemas.microsoft.com/office/drawing/2014/main" id="{4C5C29A1-0C6E-FD56-281A-B742B517B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68096"/>
            <a:ext cx="10525328" cy="899477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Discussion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Orientation</a:t>
            </a:r>
            <a:r>
              <a:rPr lang="fr-FR" sz="3600" b="1" dirty="0">
                <a:solidFill>
                  <a:prstClr val="black"/>
                </a:solidFill>
                <a:latin typeface="Calibri Light" panose="020F0302020204030204"/>
              </a:rPr>
              <a:t>s pour la gestion</a:t>
            </a:r>
            <a:endParaRPr lang="fr-FR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841AB14-5D48-28E2-A6B5-3A42A4B037DB}"/>
              </a:ext>
            </a:extLst>
          </p:cNvPr>
          <p:cNvSpPr/>
          <p:nvPr/>
        </p:nvSpPr>
        <p:spPr>
          <a:xfrm>
            <a:off x="277188" y="1006446"/>
            <a:ext cx="4080188" cy="160638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Favoriser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les </a:t>
            </a:r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espèces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d’intérêt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maintenant et/ou développant les habitats où elles se développent </a:t>
            </a:r>
          </a:p>
          <a:p>
            <a:r>
              <a:rPr lang="fr-FR" sz="1600" i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Grèves humides : maintien des fluctuations des niveaux d’eau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3769CDB-A7F6-EA0F-A7F4-55C033EB04A0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7282" y="2612835"/>
            <a:ext cx="1662835" cy="6191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C23912-1240-946C-F841-C252480B4988}"/>
              </a:ext>
            </a:extLst>
          </p:cNvPr>
          <p:cNvSpPr/>
          <p:nvPr/>
        </p:nvSpPr>
        <p:spPr>
          <a:xfrm>
            <a:off x="5092482" y="966596"/>
            <a:ext cx="5072922" cy="517562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Développer une </a:t>
            </a:r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lisière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étagée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favoriser différents âges, strates, enracinements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7176D93-7D27-46F1-633E-23A358640A6F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454119" y="1484158"/>
            <a:ext cx="2174824" cy="174784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00C37C6-0DB4-8B6C-AE0F-F23223F1F27D}"/>
              </a:ext>
            </a:extLst>
          </p:cNvPr>
          <p:cNvSpPr/>
          <p:nvPr/>
        </p:nvSpPr>
        <p:spPr>
          <a:xfrm>
            <a:off x="8051782" y="4854228"/>
            <a:ext cx="4128448" cy="1284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Gérer espèces </a:t>
            </a:r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invasives</a:t>
            </a:r>
          </a:p>
          <a:p>
            <a:r>
              <a:rPr lang="fr-FR" sz="1600" i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 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Pour les espèces représentées par un plant, les arracher/dessoucher au plus vite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9EECE4F-8573-56A0-214B-D476A1279FF3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6682902" y="5496616"/>
            <a:ext cx="1368880" cy="3107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41DDD16E-F9D0-25C8-BFB1-FAA07176D378}"/>
              </a:ext>
            </a:extLst>
          </p:cNvPr>
          <p:cNvSpPr/>
          <p:nvPr/>
        </p:nvSpPr>
        <p:spPr>
          <a:xfrm>
            <a:off x="277188" y="4625746"/>
            <a:ext cx="4128448" cy="102626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Limiter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fermeture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compléter l’éco-pâturage avec </a:t>
            </a:r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fauches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exportatrices, et pâturage </a:t>
            </a:r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caprin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31DAF990-433E-5782-1F0E-A011155D0543}"/>
              </a:ext>
            </a:extLst>
          </p:cNvPr>
          <p:cNvSpPr/>
          <p:nvPr/>
        </p:nvSpPr>
        <p:spPr>
          <a:xfrm>
            <a:off x="7628943" y="2712082"/>
            <a:ext cx="4128448" cy="1284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Prendre en compte les </a:t>
            </a:r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enjeux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lors de la réalisation des </a:t>
            </a:r>
            <a:r>
              <a:rPr 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travaux</a:t>
            </a:r>
          </a:p>
          <a:p>
            <a:r>
              <a:rPr lang="fr-FR" sz="1600" i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 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présence de l’habitat C3.52, ronciers…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C72406D-9324-2737-644E-EBE34DA3BC09}"/>
              </a:ext>
            </a:extLst>
          </p:cNvPr>
          <p:cNvCxnSpPr>
            <a:cxnSpLocks/>
            <a:endCxn id="24" idx="3"/>
          </p:cNvCxnSpPr>
          <p:nvPr/>
        </p:nvCxnSpPr>
        <p:spPr>
          <a:xfrm flipH="1">
            <a:off x="4405636" y="3749563"/>
            <a:ext cx="1048483" cy="138931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B7AABFA-BA4E-9F9D-4578-EA60266AE0D5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5544766" y="3354470"/>
            <a:ext cx="2084177" cy="137728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33">
            <a:extLst>
              <a:ext uri="{FF2B5EF4-FFF2-40B4-BE49-F238E27FC236}">
                <a16:creationId xmlns:a16="http://schemas.microsoft.com/office/drawing/2014/main" id="{BF01B15E-5B5B-C720-0564-258693660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492875"/>
            <a:ext cx="2743200" cy="365125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5274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7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2">
            <a:extLst>
              <a:ext uri="{FF2B5EF4-FFF2-40B4-BE49-F238E27FC236}">
                <a16:creationId xmlns:a16="http://schemas.microsoft.com/office/drawing/2014/main" id="{E6481F37-B819-2813-BB78-F8150C0C7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0807430" cy="899477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Discussion </a:t>
            </a:r>
            <a:r>
              <a:rPr lang="fr-FR" sz="3600" b="1" dirty="0">
                <a:solidFill>
                  <a:prstClr val="black"/>
                </a:solidFill>
                <a:latin typeface="Calibri Light" panose="020F0302020204030204"/>
              </a:rPr>
              <a:t>– Mise en place d’un suivi des enjeux du site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D5701C5-0B08-EC40-F9CB-57A80B6A010A}"/>
              </a:ext>
            </a:extLst>
          </p:cNvPr>
          <p:cNvSpPr/>
          <p:nvPr/>
        </p:nvSpPr>
        <p:spPr>
          <a:xfrm>
            <a:off x="183532" y="839150"/>
            <a:ext cx="2894948" cy="75883"/>
          </a:xfrm>
          <a:custGeom>
            <a:avLst/>
            <a:gdLst/>
            <a:ahLst/>
            <a:cxnLst/>
            <a:rect l="l" t="t" r="r" b="b"/>
            <a:pathLst>
              <a:path w="3954205" h="124140">
                <a:moveTo>
                  <a:pt x="16295" y="109891"/>
                </a:moveTo>
                <a:cubicBezTo>
                  <a:pt x="0" y="111415"/>
                  <a:pt x="158" y="86001"/>
                  <a:pt x="16295" y="84491"/>
                </a:cubicBezTo>
                <a:cubicBezTo>
                  <a:pt x="161057" y="70947"/>
                  <a:pt x="305820" y="57402"/>
                  <a:pt x="450582" y="43858"/>
                </a:cubicBezTo>
                <a:cubicBezTo>
                  <a:pt x="592552" y="30575"/>
                  <a:pt x="734187" y="18300"/>
                  <a:pt x="876777" y="14141"/>
                </a:cubicBezTo>
                <a:cubicBezTo>
                  <a:pt x="1131353" y="6714"/>
                  <a:pt x="1385995" y="15887"/>
                  <a:pt x="1640508" y="21508"/>
                </a:cubicBezTo>
                <a:cubicBezTo>
                  <a:pt x="1764677" y="24250"/>
                  <a:pt x="1888935" y="26709"/>
                  <a:pt x="2013126" y="24009"/>
                </a:cubicBezTo>
                <a:cubicBezTo>
                  <a:pt x="2139256" y="21267"/>
                  <a:pt x="2265232" y="14249"/>
                  <a:pt x="2391266" y="8905"/>
                </a:cubicBezTo>
                <a:cubicBezTo>
                  <a:pt x="2516951" y="3575"/>
                  <a:pt x="2642808" y="0"/>
                  <a:pt x="2768589" y="3986"/>
                </a:cubicBezTo>
                <a:cubicBezTo>
                  <a:pt x="2898082" y="8091"/>
                  <a:pt x="3027245" y="21621"/>
                  <a:pt x="3156311" y="32359"/>
                </a:cubicBezTo>
                <a:cubicBezTo>
                  <a:pt x="3416845" y="54034"/>
                  <a:pt x="3677380" y="75709"/>
                  <a:pt x="3937915" y="97384"/>
                </a:cubicBezTo>
                <a:cubicBezTo>
                  <a:pt x="3954115" y="98732"/>
                  <a:pt x="3954205" y="124139"/>
                  <a:pt x="3937915" y="122784"/>
                </a:cubicBezTo>
                <a:cubicBezTo>
                  <a:pt x="3646116" y="98508"/>
                  <a:pt x="3354317" y="74232"/>
                  <a:pt x="3062519" y="49956"/>
                </a:cubicBezTo>
                <a:cubicBezTo>
                  <a:pt x="2934217" y="39282"/>
                  <a:pt x="2806368" y="28444"/>
                  <a:pt x="2677527" y="27731"/>
                </a:cubicBezTo>
                <a:cubicBezTo>
                  <a:pt x="2551935" y="27038"/>
                  <a:pt x="2426426" y="32560"/>
                  <a:pt x="2300996" y="38345"/>
                </a:cubicBezTo>
                <a:cubicBezTo>
                  <a:pt x="2176977" y="44063"/>
                  <a:pt x="2052924" y="49964"/>
                  <a:pt x="1928749" y="50560"/>
                </a:cubicBezTo>
                <a:cubicBezTo>
                  <a:pt x="1802198" y="51167"/>
                  <a:pt x="1675607" y="47839"/>
                  <a:pt x="1549103" y="44772"/>
                </a:cubicBezTo>
                <a:cubicBezTo>
                  <a:pt x="1294742" y="38606"/>
                  <a:pt x="1040066" y="31210"/>
                  <a:pt x="785749" y="42948"/>
                </a:cubicBezTo>
                <a:cubicBezTo>
                  <a:pt x="658161" y="48839"/>
                  <a:pt x="531177" y="61718"/>
                  <a:pt x="404052" y="73611"/>
                </a:cubicBezTo>
                <a:cubicBezTo>
                  <a:pt x="274799" y="85704"/>
                  <a:pt x="145548" y="97798"/>
                  <a:pt x="16295" y="109891"/>
                </a:cubicBezTo>
                <a:lnTo>
                  <a:pt x="16295" y="109891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accent4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A25C-1DB9-C93C-E1FB-B233EAF1D3EC}"/>
              </a:ext>
            </a:extLst>
          </p:cNvPr>
          <p:cNvSpPr txBox="1"/>
          <p:nvPr/>
        </p:nvSpPr>
        <p:spPr>
          <a:xfrm>
            <a:off x="422040" y="1961047"/>
            <a:ext cx="11402072" cy="424731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Étude qui contribue à </a:t>
            </a: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compléter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les </a:t>
            </a: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connaissances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locales (dynamique, flore…)</a:t>
            </a:r>
          </a:p>
          <a:p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travail : base d’un </a:t>
            </a: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suivi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régulier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végétation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(tous les 5 à 10 ans)</a:t>
            </a:r>
          </a:p>
          <a:p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Indicateurs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additionnels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(bioindicateurs)</a:t>
            </a:r>
          </a:p>
          <a:p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Comparaison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avec la partie « </a:t>
            </a: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communale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»</a:t>
            </a:r>
          </a:p>
          <a:p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Analyse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impacts du </a:t>
            </a: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pâturage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sujet à part entière sur </a:t>
            </a: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plusieurs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années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space réservé du numéro de diapositive 33">
            <a:extLst>
              <a:ext uri="{FF2B5EF4-FFF2-40B4-BE49-F238E27FC236}">
                <a16:creationId xmlns:a16="http://schemas.microsoft.com/office/drawing/2014/main" id="{2AB0F9D8-6D35-5D98-18AD-50A0D97E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492875"/>
            <a:ext cx="2743200" cy="365125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B49D59-9ACD-8F34-4C5A-32411C68C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626" y="4410228"/>
            <a:ext cx="726102" cy="726102"/>
          </a:xfrm>
          <a:prstGeom prst="rect">
            <a:avLst/>
          </a:prstGeom>
        </p:spPr>
      </p:pic>
      <p:pic>
        <p:nvPicPr>
          <p:cNvPr id="4098" name="Picture 2" descr="libellule ">
            <a:extLst>
              <a:ext uri="{FF2B5EF4-FFF2-40B4-BE49-F238E27FC236}">
                <a16:creationId xmlns:a16="http://schemas.microsoft.com/office/drawing/2014/main" id="{B5FD1648-C0BD-01A5-3C2B-3FD381770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64" y="3615194"/>
            <a:ext cx="726102" cy="72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uivi ">
            <a:extLst>
              <a:ext uri="{FF2B5EF4-FFF2-40B4-BE49-F238E27FC236}">
                <a16:creationId xmlns:a16="http://schemas.microsoft.com/office/drawing/2014/main" id="{C4329BEB-DC58-4D27-EB38-E1B6077DA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782" y="2885440"/>
            <a:ext cx="798101" cy="79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nnaissance ">
            <a:extLst>
              <a:ext uri="{FF2B5EF4-FFF2-40B4-BE49-F238E27FC236}">
                <a16:creationId xmlns:a16="http://schemas.microsoft.com/office/drawing/2014/main" id="{DE3C6A1E-FB0B-7BAF-1CF0-CD0CA744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608" y="1961047"/>
            <a:ext cx="798102" cy="79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4CF4E3B6-7634-185A-D405-6220223B2167}"/>
              </a:ext>
            </a:extLst>
          </p:cNvPr>
          <p:cNvGrpSpPr/>
          <p:nvPr/>
        </p:nvGrpSpPr>
        <p:grpSpPr>
          <a:xfrm>
            <a:off x="8844073" y="5236864"/>
            <a:ext cx="914479" cy="942950"/>
            <a:chOff x="8844073" y="5236864"/>
            <a:chExt cx="914479" cy="942950"/>
          </a:xfrm>
        </p:grpSpPr>
        <p:pic>
          <p:nvPicPr>
            <p:cNvPr id="6" name="Graphique 5" descr="Mouton contour">
              <a:extLst>
                <a:ext uri="{FF2B5EF4-FFF2-40B4-BE49-F238E27FC236}">
                  <a16:creationId xmlns:a16="http://schemas.microsoft.com/office/drawing/2014/main" id="{7C0BE53E-B6E9-F945-DF07-C71E7499F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44152" y="5265414"/>
              <a:ext cx="914400" cy="9144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8FDC1FF-4425-3BA1-DD53-D47244F88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68856"/>
            <a:stretch/>
          </p:blipFill>
          <p:spPr>
            <a:xfrm>
              <a:off x="8844073" y="5236864"/>
              <a:ext cx="914479" cy="284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6608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2">
            <a:extLst>
              <a:ext uri="{FF2B5EF4-FFF2-40B4-BE49-F238E27FC236}">
                <a16:creationId xmlns:a16="http://schemas.microsoft.com/office/drawing/2014/main" id="{817557B0-8EAD-A6BD-051B-F7A6EA60C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99477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Conclusion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AF97C2D5-0D7F-FEBA-23BE-16945BA7E712}"/>
              </a:ext>
            </a:extLst>
          </p:cNvPr>
          <p:cNvSpPr/>
          <p:nvPr/>
        </p:nvSpPr>
        <p:spPr>
          <a:xfrm>
            <a:off x="183532" y="839150"/>
            <a:ext cx="2894948" cy="75883"/>
          </a:xfrm>
          <a:custGeom>
            <a:avLst/>
            <a:gdLst/>
            <a:ahLst/>
            <a:cxnLst/>
            <a:rect l="l" t="t" r="r" b="b"/>
            <a:pathLst>
              <a:path w="3954205" h="124140">
                <a:moveTo>
                  <a:pt x="16295" y="109891"/>
                </a:moveTo>
                <a:cubicBezTo>
                  <a:pt x="0" y="111415"/>
                  <a:pt x="158" y="86001"/>
                  <a:pt x="16295" y="84491"/>
                </a:cubicBezTo>
                <a:cubicBezTo>
                  <a:pt x="161057" y="70947"/>
                  <a:pt x="305820" y="57402"/>
                  <a:pt x="450582" y="43858"/>
                </a:cubicBezTo>
                <a:cubicBezTo>
                  <a:pt x="592552" y="30575"/>
                  <a:pt x="734187" y="18300"/>
                  <a:pt x="876777" y="14141"/>
                </a:cubicBezTo>
                <a:cubicBezTo>
                  <a:pt x="1131353" y="6714"/>
                  <a:pt x="1385995" y="15887"/>
                  <a:pt x="1640508" y="21508"/>
                </a:cubicBezTo>
                <a:cubicBezTo>
                  <a:pt x="1764677" y="24250"/>
                  <a:pt x="1888935" y="26709"/>
                  <a:pt x="2013126" y="24009"/>
                </a:cubicBezTo>
                <a:cubicBezTo>
                  <a:pt x="2139256" y="21267"/>
                  <a:pt x="2265232" y="14249"/>
                  <a:pt x="2391266" y="8905"/>
                </a:cubicBezTo>
                <a:cubicBezTo>
                  <a:pt x="2516951" y="3575"/>
                  <a:pt x="2642808" y="0"/>
                  <a:pt x="2768589" y="3986"/>
                </a:cubicBezTo>
                <a:cubicBezTo>
                  <a:pt x="2898082" y="8091"/>
                  <a:pt x="3027245" y="21621"/>
                  <a:pt x="3156311" y="32359"/>
                </a:cubicBezTo>
                <a:cubicBezTo>
                  <a:pt x="3416845" y="54034"/>
                  <a:pt x="3677380" y="75709"/>
                  <a:pt x="3937915" y="97384"/>
                </a:cubicBezTo>
                <a:cubicBezTo>
                  <a:pt x="3954115" y="98732"/>
                  <a:pt x="3954205" y="124139"/>
                  <a:pt x="3937915" y="122784"/>
                </a:cubicBezTo>
                <a:cubicBezTo>
                  <a:pt x="3646116" y="98508"/>
                  <a:pt x="3354317" y="74232"/>
                  <a:pt x="3062519" y="49956"/>
                </a:cubicBezTo>
                <a:cubicBezTo>
                  <a:pt x="2934217" y="39282"/>
                  <a:pt x="2806368" y="28444"/>
                  <a:pt x="2677527" y="27731"/>
                </a:cubicBezTo>
                <a:cubicBezTo>
                  <a:pt x="2551935" y="27038"/>
                  <a:pt x="2426426" y="32560"/>
                  <a:pt x="2300996" y="38345"/>
                </a:cubicBezTo>
                <a:cubicBezTo>
                  <a:pt x="2176977" y="44063"/>
                  <a:pt x="2052924" y="49964"/>
                  <a:pt x="1928749" y="50560"/>
                </a:cubicBezTo>
                <a:cubicBezTo>
                  <a:pt x="1802198" y="51167"/>
                  <a:pt x="1675607" y="47839"/>
                  <a:pt x="1549103" y="44772"/>
                </a:cubicBezTo>
                <a:cubicBezTo>
                  <a:pt x="1294742" y="38606"/>
                  <a:pt x="1040066" y="31210"/>
                  <a:pt x="785749" y="42948"/>
                </a:cubicBezTo>
                <a:cubicBezTo>
                  <a:pt x="658161" y="48839"/>
                  <a:pt x="531177" y="61718"/>
                  <a:pt x="404052" y="73611"/>
                </a:cubicBezTo>
                <a:cubicBezTo>
                  <a:pt x="274799" y="85704"/>
                  <a:pt x="145548" y="97798"/>
                  <a:pt x="16295" y="109891"/>
                </a:cubicBezTo>
                <a:lnTo>
                  <a:pt x="16295" y="109891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accent4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7F96890-A408-223C-9F8F-5711E4CCF92D}"/>
              </a:ext>
            </a:extLst>
          </p:cNvPr>
          <p:cNvSpPr/>
          <p:nvPr/>
        </p:nvSpPr>
        <p:spPr>
          <a:xfrm>
            <a:off x="2360585" y="1086869"/>
            <a:ext cx="8638161" cy="97276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Flore représentative de milieux </a:t>
            </a:r>
            <a:r>
              <a:rPr lang="fr-FR" b="1" dirty="0">
                <a:solidFill>
                  <a:schemeClr val="tx1"/>
                </a:solidFill>
              </a:rPr>
              <a:t>humides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b="1" dirty="0">
                <a:solidFill>
                  <a:schemeClr val="tx1"/>
                </a:solidFill>
              </a:rPr>
              <a:t>rudéralisés</a:t>
            </a:r>
            <a:r>
              <a:rPr lang="fr-FR" dirty="0">
                <a:solidFill>
                  <a:schemeClr val="tx1"/>
                </a:solidFill>
              </a:rPr>
              <a:t>, sur sols </a:t>
            </a:r>
            <a:r>
              <a:rPr lang="fr-FR" b="1" dirty="0">
                <a:solidFill>
                  <a:schemeClr val="tx1"/>
                </a:solidFill>
              </a:rPr>
              <a:t>calcaires</a:t>
            </a:r>
            <a:r>
              <a:rPr lang="fr-FR" dirty="0">
                <a:solidFill>
                  <a:schemeClr val="tx1"/>
                </a:solidFill>
              </a:rPr>
              <a:t> et </a:t>
            </a:r>
            <a:r>
              <a:rPr lang="fr-FR" b="1" dirty="0">
                <a:solidFill>
                  <a:schemeClr val="tx1"/>
                </a:solidFill>
              </a:rPr>
              <a:t>riches</a:t>
            </a:r>
            <a:r>
              <a:rPr lang="fr-FR" dirty="0">
                <a:solidFill>
                  <a:schemeClr val="tx1"/>
                </a:solidFill>
              </a:rPr>
              <a:t> en nutriments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6573565-600E-FDCE-29EB-99E09D5AA8D4}"/>
              </a:ext>
            </a:extLst>
          </p:cNvPr>
          <p:cNvSpPr/>
          <p:nvPr/>
        </p:nvSpPr>
        <p:spPr>
          <a:xfrm>
            <a:off x="2360584" y="2396846"/>
            <a:ext cx="8638161" cy="97276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214 espèces </a:t>
            </a:r>
            <a:r>
              <a:rPr lang="fr-FR" dirty="0">
                <a:solidFill>
                  <a:schemeClr val="tx1"/>
                </a:solidFill>
              </a:rPr>
              <a:t>recensées : 8 </a:t>
            </a:r>
            <a:r>
              <a:rPr lang="fr-FR" b="1" dirty="0">
                <a:solidFill>
                  <a:schemeClr val="tx1"/>
                </a:solidFill>
              </a:rPr>
              <a:t>hydrophytes</a:t>
            </a:r>
            <a:r>
              <a:rPr lang="fr-FR" dirty="0">
                <a:solidFill>
                  <a:schemeClr val="tx1"/>
                </a:solidFill>
              </a:rPr>
              <a:t>, 47 </a:t>
            </a:r>
            <a:r>
              <a:rPr lang="fr-FR" b="1" dirty="0">
                <a:solidFill>
                  <a:schemeClr val="tx1"/>
                </a:solidFill>
              </a:rPr>
              <a:t>hélophytes</a:t>
            </a:r>
            <a:r>
              <a:rPr lang="fr-FR" dirty="0">
                <a:solidFill>
                  <a:schemeClr val="tx1"/>
                </a:solidFill>
              </a:rPr>
              <a:t>, 159 </a:t>
            </a:r>
            <a:r>
              <a:rPr lang="fr-FR" b="1" dirty="0">
                <a:solidFill>
                  <a:schemeClr val="tx1"/>
                </a:solidFill>
              </a:rPr>
              <a:t>mésophytes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13 espèces </a:t>
            </a:r>
            <a:r>
              <a:rPr lang="fr-FR" dirty="0">
                <a:solidFill>
                  <a:schemeClr val="tx1"/>
                </a:solidFill>
              </a:rPr>
              <a:t>à </a:t>
            </a:r>
            <a:r>
              <a:rPr lang="fr-FR" b="1" dirty="0">
                <a:solidFill>
                  <a:schemeClr val="tx1"/>
                </a:solidFill>
              </a:rPr>
              <a:t>enjeu</a:t>
            </a:r>
            <a:r>
              <a:rPr lang="fr-FR" dirty="0">
                <a:solidFill>
                  <a:schemeClr val="tx1"/>
                </a:solidFill>
              </a:rPr>
              <a:t> dont 10 dépendant de la présence d’eau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193EA44-6B20-A7CA-D265-F8D5A2DB3CD9}"/>
              </a:ext>
            </a:extLst>
          </p:cNvPr>
          <p:cNvSpPr/>
          <p:nvPr/>
        </p:nvSpPr>
        <p:spPr>
          <a:xfrm>
            <a:off x="2360584" y="3706823"/>
            <a:ext cx="8638161" cy="97276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Principales </a:t>
            </a:r>
            <a:r>
              <a:rPr lang="fr-FR" b="1" dirty="0">
                <a:solidFill>
                  <a:schemeClr val="tx1"/>
                </a:solidFill>
              </a:rPr>
              <a:t>menaces</a:t>
            </a:r>
            <a:r>
              <a:rPr lang="fr-FR" dirty="0">
                <a:solidFill>
                  <a:schemeClr val="tx1"/>
                </a:solidFill>
              </a:rPr>
              <a:t> : dépendance en </a:t>
            </a:r>
            <a:r>
              <a:rPr lang="fr-FR" b="1" dirty="0">
                <a:solidFill>
                  <a:schemeClr val="tx1"/>
                </a:solidFill>
              </a:rPr>
              <a:t>eau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b="1" dirty="0">
                <a:solidFill>
                  <a:schemeClr val="tx1"/>
                </a:solidFill>
              </a:rPr>
              <a:t>fermeture</a:t>
            </a:r>
            <a:r>
              <a:rPr lang="fr-FR" dirty="0">
                <a:solidFill>
                  <a:schemeClr val="tx1"/>
                </a:solidFill>
              </a:rPr>
              <a:t> du milieu, espèces </a:t>
            </a:r>
            <a:r>
              <a:rPr lang="fr-FR" b="1" dirty="0">
                <a:solidFill>
                  <a:schemeClr val="tx1"/>
                </a:solidFill>
              </a:rPr>
              <a:t>invasives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94A4E68-D445-D54C-0605-6B6A9E4A7375}"/>
              </a:ext>
            </a:extLst>
          </p:cNvPr>
          <p:cNvSpPr/>
          <p:nvPr/>
        </p:nvSpPr>
        <p:spPr>
          <a:xfrm>
            <a:off x="2360584" y="5016800"/>
            <a:ext cx="8638161" cy="97276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Mesures de gestion </a:t>
            </a:r>
            <a:r>
              <a:rPr lang="fr-FR" dirty="0">
                <a:solidFill>
                  <a:schemeClr val="tx1"/>
                </a:solidFill>
              </a:rPr>
              <a:t>proposées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: 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maintien des </a:t>
            </a:r>
            <a:r>
              <a:rPr lang="fr-FR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habitats d’intérêt 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(grèves, roselières), </a:t>
            </a:r>
            <a:r>
              <a:rPr lang="fr-FR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gestion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des espèces </a:t>
            </a:r>
            <a:r>
              <a:rPr lang="fr-FR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invasives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, contrôle de la fermeture avec </a:t>
            </a:r>
            <a:r>
              <a:rPr lang="fr-FR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fauches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, création d’une </a:t>
            </a:r>
            <a:r>
              <a:rPr lang="fr-FR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lisière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étagée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1986EB-F2E9-C519-64E3-395EAE9B1D0E}"/>
              </a:ext>
            </a:extLst>
          </p:cNvPr>
          <p:cNvSpPr/>
          <p:nvPr/>
        </p:nvSpPr>
        <p:spPr>
          <a:xfrm>
            <a:off x="6585626" y="6326777"/>
            <a:ext cx="2558374" cy="321013"/>
          </a:xfrm>
          <a:custGeom>
            <a:avLst/>
            <a:gdLst>
              <a:gd name="connsiteX0" fmla="*/ 0 w 2558374"/>
              <a:gd name="connsiteY0" fmla="*/ 0 h 321013"/>
              <a:gd name="connsiteX1" fmla="*/ 639594 w 2558374"/>
              <a:gd name="connsiteY1" fmla="*/ 0 h 321013"/>
              <a:gd name="connsiteX2" fmla="*/ 1253603 w 2558374"/>
              <a:gd name="connsiteY2" fmla="*/ 0 h 321013"/>
              <a:gd name="connsiteX3" fmla="*/ 1944364 w 2558374"/>
              <a:gd name="connsiteY3" fmla="*/ 0 h 321013"/>
              <a:gd name="connsiteX4" fmla="*/ 2558374 w 2558374"/>
              <a:gd name="connsiteY4" fmla="*/ 0 h 321013"/>
              <a:gd name="connsiteX5" fmla="*/ 2558374 w 2558374"/>
              <a:gd name="connsiteY5" fmla="*/ 321013 h 321013"/>
              <a:gd name="connsiteX6" fmla="*/ 1918781 w 2558374"/>
              <a:gd name="connsiteY6" fmla="*/ 321013 h 321013"/>
              <a:gd name="connsiteX7" fmla="*/ 1228020 w 2558374"/>
              <a:gd name="connsiteY7" fmla="*/ 321013 h 321013"/>
              <a:gd name="connsiteX8" fmla="*/ 588426 w 2558374"/>
              <a:gd name="connsiteY8" fmla="*/ 321013 h 321013"/>
              <a:gd name="connsiteX9" fmla="*/ 0 w 2558374"/>
              <a:gd name="connsiteY9" fmla="*/ 321013 h 321013"/>
              <a:gd name="connsiteX10" fmla="*/ 0 w 2558374"/>
              <a:gd name="connsiteY10" fmla="*/ 0 h 3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58374" h="321013" fill="none" extrusionOk="0">
                <a:moveTo>
                  <a:pt x="0" y="0"/>
                </a:moveTo>
                <a:cubicBezTo>
                  <a:pt x="310188" y="13918"/>
                  <a:pt x="460250" y="-12512"/>
                  <a:pt x="639594" y="0"/>
                </a:cubicBezTo>
                <a:cubicBezTo>
                  <a:pt x="818938" y="12512"/>
                  <a:pt x="1030224" y="-23626"/>
                  <a:pt x="1253603" y="0"/>
                </a:cubicBezTo>
                <a:cubicBezTo>
                  <a:pt x="1476982" y="23626"/>
                  <a:pt x="1689201" y="-18438"/>
                  <a:pt x="1944364" y="0"/>
                </a:cubicBezTo>
                <a:cubicBezTo>
                  <a:pt x="2199527" y="18438"/>
                  <a:pt x="2358093" y="-1592"/>
                  <a:pt x="2558374" y="0"/>
                </a:cubicBezTo>
                <a:cubicBezTo>
                  <a:pt x="2555866" y="146791"/>
                  <a:pt x="2556254" y="213785"/>
                  <a:pt x="2558374" y="321013"/>
                </a:cubicBezTo>
                <a:cubicBezTo>
                  <a:pt x="2259917" y="299337"/>
                  <a:pt x="2149507" y="345000"/>
                  <a:pt x="1918781" y="321013"/>
                </a:cubicBezTo>
                <a:cubicBezTo>
                  <a:pt x="1688055" y="297026"/>
                  <a:pt x="1499615" y="315243"/>
                  <a:pt x="1228020" y="321013"/>
                </a:cubicBezTo>
                <a:cubicBezTo>
                  <a:pt x="956425" y="326783"/>
                  <a:pt x="903860" y="316564"/>
                  <a:pt x="588426" y="321013"/>
                </a:cubicBezTo>
                <a:cubicBezTo>
                  <a:pt x="272992" y="325462"/>
                  <a:pt x="284471" y="314596"/>
                  <a:pt x="0" y="321013"/>
                </a:cubicBezTo>
                <a:cubicBezTo>
                  <a:pt x="-10482" y="212435"/>
                  <a:pt x="15471" y="129469"/>
                  <a:pt x="0" y="0"/>
                </a:cubicBezTo>
                <a:close/>
              </a:path>
              <a:path w="2558374" h="321013" stroke="0" extrusionOk="0">
                <a:moveTo>
                  <a:pt x="0" y="0"/>
                </a:moveTo>
                <a:cubicBezTo>
                  <a:pt x="292946" y="-24847"/>
                  <a:pt x="383859" y="25210"/>
                  <a:pt x="690761" y="0"/>
                </a:cubicBezTo>
                <a:cubicBezTo>
                  <a:pt x="997663" y="-25210"/>
                  <a:pt x="1087564" y="29189"/>
                  <a:pt x="1279187" y="0"/>
                </a:cubicBezTo>
                <a:cubicBezTo>
                  <a:pt x="1470810" y="-29189"/>
                  <a:pt x="1710209" y="11673"/>
                  <a:pt x="1893197" y="0"/>
                </a:cubicBezTo>
                <a:cubicBezTo>
                  <a:pt x="2076185" y="-11673"/>
                  <a:pt x="2278419" y="27636"/>
                  <a:pt x="2558374" y="0"/>
                </a:cubicBezTo>
                <a:cubicBezTo>
                  <a:pt x="2547832" y="88710"/>
                  <a:pt x="2551086" y="251131"/>
                  <a:pt x="2558374" y="321013"/>
                </a:cubicBezTo>
                <a:cubicBezTo>
                  <a:pt x="2295598" y="319548"/>
                  <a:pt x="2233366" y="345210"/>
                  <a:pt x="1969948" y="321013"/>
                </a:cubicBezTo>
                <a:cubicBezTo>
                  <a:pt x="1706530" y="296816"/>
                  <a:pt x="1466964" y="333413"/>
                  <a:pt x="1279187" y="321013"/>
                </a:cubicBezTo>
                <a:cubicBezTo>
                  <a:pt x="1091410" y="308613"/>
                  <a:pt x="948740" y="334805"/>
                  <a:pt x="639594" y="321013"/>
                </a:cubicBezTo>
                <a:cubicBezTo>
                  <a:pt x="330448" y="307221"/>
                  <a:pt x="194555" y="295454"/>
                  <a:pt x="0" y="321013"/>
                </a:cubicBezTo>
                <a:cubicBezTo>
                  <a:pt x="-10107" y="220723"/>
                  <a:pt x="12918" y="121693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Non intervention </a:t>
            </a:r>
          </a:p>
        </p:txBody>
      </p:sp>
      <p:pic>
        <p:nvPicPr>
          <p:cNvPr id="10" name="Graphique 9" descr="Plante avec racines contour">
            <a:extLst>
              <a:ext uri="{FF2B5EF4-FFF2-40B4-BE49-F238E27FC236}">
                <a16:creationId xmlns:a16="http://schemas.microsoft.com/office/drawing/2014/main" id="{6E3AE40F-A577-826D-C7CA-3C036170E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606" y="1183183"/>
            <a:ext cx="914400" cy="914400"/>
          </a:xfrm>
          <a:prstGeom prst="rect">
            <a:avLst/>
          </a:prstGeom>
        </p:spPr>
      </p:pic>
      <p:pic>
        <p:nvPicPr>
          <p:cNvPr id="12" name="Graphique 11" descr="Liste de contrôle contour">
            <a:extLst>
              <a:ext uri="{FF2B5EF4-FFF2-40B4-BE49-F238E27FC236}">
                <a16:creationId xmlns:a16="http://schemas.microsoft.com/office/drawing/2014/main" id="{C0A40E20-BEE2-3F45-2C58-3A4E68F33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055" y="2397426"/>
            <a:ext cx="914400" cy="914400"/>
          </a:xfrm>
          <a:prstGeom prst="rect">
            <a:avLst/>
          </a:prstGeom>
        </p:spPr>
      </p:pic>
      <p:pic>
        <p:nvPicPr>
          <p:cNvPr id="14" name="Graphique 13" descr="Bulle de discussion contour">
            <a:extLst>
              <a:ext uri="{FF2B5EF4-FFF2-40B4-BE49-F238E27FC236}">
                <a16:creationId xmlns:a16="http://schemas.microsoft.com/office/drawing/2014/main" id="{00F0E8E3-0209-E809-38D2-10B73BD6E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1180" y="5132952"/>
            <a:ext cx="914400" cy="914400"/>
          </a:xfrm>
          <a:prstGeom prst="rect">
            <a:avLst/>
          </a:prstGeom>
        </p:spPr>
      </p:pic>
      <p:pic>
        <p:nvPicPr>
          <p:cNvPr id="16" name="Graphique 15" descr="Badge croix contour">
            <a:extLst>
              <a:ext uri="{FF2B5EF4-FFF2-40B4-BE49-F238E27FC236}">
                <a16:creationId xmlns:a16="http://schemas.microsoft.com/office/drawing/2014/main" id="{70658C64-C858-3DF2-B3A0-8AFF213BA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6054" y="3765189"/>
            <a:ext cx="914400" cy="914400"/>
          </a:xfrm>
          <a:prstGeom prst="rect">
            <a:avLst/>
          </a:prstGeom>
        </p:spPr>
      </p:pic>
      <p:pic>
        <p:nvPicPr>
          <p:cNvPr id="1026" name="Picture 2" descr="question ">
            <a:extLst>
              <a:ext uri="{FF2B5EF4-FFF2-40B4-BE49-F238E27FC236}">
                <a16:creationId xmlns:a16="http://schemas.microsoft.com/office/drawing/2014/main" id="{C0DC967D-0CD5-CBF7-21A7-9F25DA0EC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28" y="6081965"/>
            <a:ext cx="489624" cy="48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B107E2D-9458-D673-5602-921C54EB51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2444" y="6417704"/>
            <a:ext cx="331146" cy="331146"/>
          </a:xfrm>
          <a:prstGeom prst="rect">
            <a:avLst/>
          </a:prstGeom>
        </p:spPr>
      </p:pic>
      <p:sp>
        <p:nvSpPr>
          <p:cNvPr id="15" name="Espace réservé du numéro de diapositive 33">
            <a:extLst>
              <a:ext uri="{FF2B5EF4-FFF2-40B4-BE49-F238E27FC236}">
                <a16:creationId xmlns:a16="http://schemas.microsoft.com/office/drawing/2014/main" id="{3BDC5041-00E1-1BD9-EEC9-656E1FDA7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492875"/>
            <a:ext cx="2743200" cy="365125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08A75EC-FCA6-9DAF-A2BF-0B33D32035A9}"/>
              </a:ext>
            </a:extLst>
          </p:cNvPr>
          <p:cNvSpPr/>
          <p:nvPr/>
        </p:nvSpPr>
        <p:spPr>
          <a:xfrm>
            <a:off x="2360584" y="5015328"/>
            <a:ext cx="8638161" cy="97276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Mesures de gestion </a:t>
            </a:r>
            <a:r>
              <a:rPr lang="fr-FR" dirty="0">
                <a:solidFill>
                  <a:schemeClr val="tx1"/>
                </a:solidFill>
              </a:rPr>
              <a:t>proposées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: 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maintien des </a:t>
            </a:r>
            <a:r>
              <a:rPr lang="fr-FR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habitats d’intérêt 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(grèves, roselières), </a:t>
            </a:r>
            <a:r>
              <a:rPr lang="fr-FR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gestion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des espèces </a:t>
            </a:r>
            <a:r>
              <a:rPr lang="fr-FR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invasives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, contrôle de la fermeture avec </a:t>
            </a:r>
            <a:r>
              <a:rPr lang="fr-FR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fauches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, création d’une </a:t>
            </a:r>
            <a:r>
              <a:rPr lang="fr-FR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lisière</a:t>
            </a:r>
            <a:r>
              <a:rPr lang="fr-FR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étagée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9" name="Graphique 18" descr="Bulle de discussion contour">
            <a:extLst>
              <a:ext uri="{FF2B5EF4-FFF2-40B4-BE49-F238E27FC236}">
                <a16:creationId xmlns:a16="http://schemas.microsoft.com/office/drawing/2014/main" id="{E7EE29EA-6037-B945-291F-61B2C6B44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1180" y="51314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37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13D9643D-362F-4FF9-1CF1-ECEC15C70F0B}"/>
              </a:ext>
            </a:extLst>
          </p:cNvPr>
          <p:cNvGrpSpPr/>
          <p:nvPr/>
        </p:nvGrpSpPr>
        <p:grpSpPr>
          <a:xfrm>
            <a:off x="-2" y="-1"/>
            <a:ext cx="12192002" cy="6858002"/>
            <a:chOff x="-2" y="-1"/>
            <a:chExt cx="12192002" cy="685800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1A774E2-A9DD-551E-2B73-F45316F52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6" t="2113" r="18556" b="3786"/>
            <a:stretch/>
          </p:blipFill>
          <p:spPr>
            <a:xfrm rot="5400000">
              <a:off x="5825460" y="-286965"/>
              <a:ext cx="3122581" cy="3696513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35861EE-188D-C47C-6AD6-C7D454D11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" t="2544"/>
            <a:stretch/>
          </p:blipFill>
          <p:spPr>
            <a:xfrm>
              <a:off x="5544766" y="3900790"/>
              <a:ext cx="6647233" cy="2957209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9FEE58C-9AEC-43E4-6314-4A9B8597C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83" t="7684" r="17716"/>
            <a:stretch/>
          </p:blipFill>
          <p:spPr>
            <a:xfrm rot="5400000">
              <a:off x="316147" y="-316150"/>
              <a:ext cx="2675108" cy="3307406"/>
            </a:xfrm>
            <a:prstGeom prst="rect">
              <a:avLst/>
            </a:prstGeom>
            <a:blipFill>
              <a:blip r:embed="rId5">
                <a:alphaModFix amt="80000"/>
              </a:blip>
              <a:tile tx="0" ty="0" sx="100000" sy="100000" flip="none" algn="tl"/>
            </a:blipFill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4D2DC09-C91C-FB88-D505-7505F9B55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763541"/>
              <a:ext cx="5459279" cy="409446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F073B56-D7FD-10E5-5F10-C6000E08B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34"/>
            <a:stretch/>
          </p:blipFill>
          <p:spPr>
            <a:xfrm rot="5400000">
              <a:off x="9196853" y="127435"/>
              <a:ext cx="3122581" cy="2867712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DDE3D75-9559-4982-92C5-A7ECDD73E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00"/>
            <a:stretch/>
          </p:blipFill>
          <p:spPr>
            <a:xfrm rot="5400000">
              <a:off x="3085396" y="301228"/>
              <a:ext cx="2675107" cy="2072655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A579E260-5CFB-88EE-B906-7A683587A491}"/>
              </a:ext>
            </a:extLst>
          </p:cNvPr>
          <p:cNvSpPr txBox="1"/>
          <p:nvPr/>
        </p:nvSpPr>
        <p:spPr>
          <a:xfrm>
            <a:off x="5973614" y="3157743"/>
            <a:ext cx="5789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>
                <a:latin typeface="+mj-lt"/>
              </a:rPr>
              <a:t>Merci pour votre attention  </a:t>
            </a:r>
          </a:p>
        </p:txBody>
      </p:sp>
    </p:spTree>
    <p:extLst>
      <p:ext uri="{BB962C8B-B14F-4D97-AF65-F5344CB8AC3E}">
        <p14:creationId xmlns:p14="http://schemas.microsoft.com/office/powerpoint/2010/main" val="10600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049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5E22DE3-B3A1-D40A-CC0C-4F4A96813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76" y="1536970"/>
            <a:ext cx="11352447" cy="44877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9F4767-16D8-9AF0-84D5-886ACEB80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76" y="642766"/>
            <a:ext cx="555498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2">
            <a:extLst>
              <a:ext uri="{FF2B5EF4-FFF2-40B4-BE49-F238E27FC236}">
                <a16:creationId xmlns:a16="http://schemas.microsoft.com/office/drawing/2014/main" id="{3708DE4C-0F85-EDD9-CF34-034A50AC7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99477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Matériels et Méthodes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Le site d’étude</a:t>
            </a:r>
            <a:endParaRPr lang="fr-FR" b="1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50E31CE1-4560-5DE9-0B42-81DC593568C9}"/>
              </a:ext>
            </a:extLst>
          </p:cNvPr>
          <p:cNvSpPr/>
          <p:nvPr/>
        </p:nvSpPr>
        <p:spPr>
          <a:xfrm>
            <a:off x="183532" y="839150"/>
            <a:ext cx="2894948" cy="75883"/>
          </a:xfrm>
          <a:custGeom>
            <a:avLst/>
            <a:gdLst/>
            <a:ahLst/>
            <a:cxnLst/>
            <a:rect l="l" t="t" r="r" b="b"/>
            <a:pathLst>
              <a:path w="3954205" h="124140">
                <a:moveTo>
                  <a:pt x="16295" y="109891"/>
                </a:moveTo>
                <a:cubicBezTo>
                  <a:pt x="0" y="111415"/>
                  <a:pt x="158" y="86001"/>
                  <a:pt x="16295" y="84491"/>
                </a:cubicBezTo>
                <a:cubicBezTo>
                  <a:pt x="161057" y="70947"/>
                  <a:pt x="305820" y="57402"/>
                  <a:pt x="450582" y="43858"/>
                </a:cubicBezTo>
                <a:cubicBezTo>
                  <a:pt x="592552" y="30575"/>
                  <a:pt x="734187" y="18300"/>
                  <a:pt x="876777" y="14141"/>
                </a:cubicBezTo>
                <a:cubicBezTo>
                  <a:pt x="1131353" y="6714"/>
                  <a:pt x="1385995" y="15887"/>
                  <a:pt x="1640508" y="21508"/>
                </a:cubicBezTo>
                <a:cubicBezTo>
                  <a:pt x="1764677" y="24250"/>
                  <a:pt x="1888935" y="26709"/>
                  <a:pt x="2013126" y="24009"/>
                </a:cubicBezTo>
                <a:cubicBezTo>
                  <a:pt x="2139256" y="21267"/>
                  <a:pt x="2265232" y="14249"/>
                  <a:pt x="2391266" y="8905"/>
                </a:cubicBezTo>
                <a:cubicBezTo>
                  <a:pt x="2516951" y="3575"/>
                  <a:pt x="2642808" y="0"/>
                  <a:pt x="2768589" y="3986"/>
                </a:cubicBezTo>
                <a:cubicBezTo>
                  <a:pt x="2898082" y="8091"/>
                  <a:pt x="3027245" y="21621"/>
                  <a:pt x="3156311" y="32359"/>
                </a:cubicBezTo>
                <a:cubicBezTo>
                  <a:pt x="3416845" y="54034"/>
                  <a:pt x="3677380" y="75709"/>
                  <a:pt x="3937915" y="97384"/>
                </a:cubicBezTo>
                <a:cubicBezTo>
                  <a:pt x="3954115" y="98732"/>
                  <a:pt x="3954205" y="124139"/>
                  <a:pt x="3937915" y="122784"/>
                </a:cubicBezTo>
                <a:cubicBezTo>
                  <a:pt x="3646116" y="98508"/>
                  <a:pt x="3354317" y="74232"/>
                  <a:pt x="3062519" y="49956"/>
                </a:cubicBezTo>
                <a:cubicBezTo>
                  <a:pt x="2934217" y="39282"/>
                  <a:pt x="2806368" y="28444"/>
                  <a:pt x="2677527" y="27731"/>
                </a:cubicBezTo>
                <a:cubicBezTo>
                  <a:pt x="2551935" y="27038"/>
                  <a:pt x="2426426" y="32560"/>
                  <a:pt x="2300996" y="38345"/>
                </a:cubicBezTo>
                <a:cubicBezTo>
                  <a:pt x="2176977" y="44063"/>
                  <a:pt x="2052924" y="49964"/>
                  <a:pt x="1928749" y="50560"/>
                </a:cubicBezTo>
                <a:cubicBezTo>
                  <a:pt x="1802198" y="51167"/>
                  <a:pt x="1675607" y="47839"/>
                  <a:pt x="1549103" y="44772"/>
                </a:cubicBezTo>
                <a:cubicBezTo>
                  <a:pt x="1294742" y="38606"/>
                  <a:pt x="1040066" y="31210"/>
                  <a:pt x="785749" y="42948"/>
                </a:cubicBezTo>
                <a:cubicBezTo>
                  <a:pt x="658161" y="48839"/>
                  <a:pt x="531177" y="61718"/>
                  <a:pt x="404052" y="73611"/>
                </a:cubicBezTo>
                <a:cubicBezTo>
                  <a:pt x="274799" y="85704"/>
                  <a:pt x="145548" y="97798"/>
                  <a:pt x="16295" y="109891"/>
                </a:cubicBezTo>
                <a:lnTo>
                  <a:pt x="16295" y="109891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accent4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40BDC07-17D2-1195-9607-4C253C66E911}"/>
              </a:ext>
            </a:extLst>
          </p:cNvPr>
          <p:cNvSpPr txBox="1"/>
          <p:nvPr/>
        </p:nvSpPr>
        <p:spPr>
          <a:xfrm>
            <a:off x="247672" y="3957547"/>
            <a:ext cx="3147236" cy="212365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fr-FR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15,84 ha (10 bassins) </a:t>
            </a: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sous le statut de RND</a:t>
            </a:r>
          </a:p>
          <a:p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Passage de la Rhosnes</a:t>
            </a:r>
          </a:p>
          <a:p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Gestion présidée par le DNF</a:t>
            </a:r>
          </a:p>
          <a:p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4C1700A-9131-9866-A450-8AE6037E0FF5}"/>
              </a:ext>
            </a:extLst>
          </p:cNvPr>
          <p:cNvGrpSpPr/>
          <p:nvPr/>
        </p:nvGrpSpPr>
        <p:grpSpPr>
          <a:xfrm>
            <a:off x="247671" y="1084649"/>
            <a:ext cx="3481180" cy="2414225"/>
            <a:chOff x="247671" y="1084649"/>
            <a:chExt cx="3481180" cy="2414225"/>
          </a:xfrm>
        </p:grpSpPr>
        <p:pic>
          <p:nvPicPr>
            <p:cNvPr id="2" name="Image 1" descr="Une image contenant carte, atlas, texte&#10;&#10;Description générée automatiquement">
              <a:extLst>
                <a:ext uri="{FF2B5EF4-FFF2-40B4-BE49-F238E27FC236}">
                  <a16:creationId xmlns:a16="http://schemas.microsoft.com/office/drawing/2014/main" id="{CC4751B4-6AE9-C031-CE5E-ABA30FA17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" t="9138" r="28173" b="18246"/>
            <a:stretch/>
          </p:blipFill>
          <p:spPr bwMode="auto">
            <a:xfrm>
              <a:off x="247671" y="1084649"/>
              <a:ext cx="3147236" cy="24142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Zone de texte 2">
              <a:extLst>
                <a:ext uri="{FF2B5EF4-FFF2-40B4-BE49-F238E27FC236}">
                  <a16:creationId xmlns:a16="http://schemas.microsoft.com/office/drawing/2014/main" id="{DDD1DEE5-8FE0-1591-C03C-72F01B3F0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827" y="1714853"/>
              <a:ext cx="1772920" cy="365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Région flamande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3" name="Zone de texte 2">
              <a:extLst>
                <a:ext uri="{FF2B5EF4-FFF2-40B4-BE49-F238E27FC236}">
                  <a16:creationId xmlns:a16="http://schemas.microsoft.com/office/drawing/2014/main" id="{E8E3038F-EA83-6C32-FF59-435497F1B6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7273" y="2080613"/>
              <a:ext cx="1901825" cy="31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Bruxelles-Capitale</a:t>
              </a:r>
              <a:endParaRPr lang="fr-FR" sz="1100" kern="1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" name="Zone de texte 2">
              <a:extLst>
                <a:ext uri="{FF2B5EF4-FFF2-40B4-BE49-F238E27FC236}">
                  <a16:creationId xmlns:a16="http://schemas.microsoft.com/office/drawing/2014/main" id="{0AD3F1B1-3756-F791-0515-8C03223EA4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9731" y="2536484"/>
              <a:ext cx="1849120" cy="353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kern="100" dirty="0">
                  <a:solidFill>
                    <a:srgbClr val="749C3E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Région wallonne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8" name="Zone de texte 2">
              <a:extLst>
                <a:ext uri="{FF2B5EF4-FFF2-40B4-BE49-F238E27FC236}">
                  <a16:creationId xmlns:a16="http://schemas.microsoft.com/office/drawing/2014/main" id="{F72FD04E-E888-CE00-47F6-9C060A147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60" y="2733956"/>
              <a:ext cx="1521460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900" kern="100" dirty="0"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FRANCE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50FE150-68EB-C691-B505-B79A0136A241}"/>
                </a:ext>
              </a:extLst>
            </p:cNvPr>
            <p:cNvSpPr/>
            <p:nvPr/>
          </p:nvSpPr>
          <p:spPr>
            <a:xfrm>
              <a:off x="1494105" y="2150943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 de texte 2">
              <a:extLst>
                <a:ext uri="{FF2B5EF4-FFF2-40B4-BE49-F238E27FC236}">
                  <a16:creationId xmlns:a16="http://schemas.microsoft.com/office/drawing/2014/main" id="{E16BB91C-D3CF-8CA1-7D4B-4F9EECAC26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129" y="1999473"/>
              <a:ext cx="1837690" cy="324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900" kern="100" dirty="0">
                  <a:solidFill>
                    <a:srgbClr val="404040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Frasnes-lez-Anvaing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966A9FE-A8E4-4C19-84B7-3B450C91B502}"/>
              </a:ext>
            </a:extLst>
          </p:cNvPr>
          <p:cNvGrpSpPr/>
          <p:nvPr/>
        </p:nvGrpSpPr>
        <p:grpSpPr>
          <a:xfrm rot="16200000">
            <a:off x="5634306" y="1861515"/>
            <a:ext cx="3481527" cy="3488733"/>
            <a:chOff x="442898" y="62304"/>
            <a:chExt cx="3370918" cy="3159317"/>
          </a:xfrm>
        </p:grpSpPr>
        <p:sp>
          <p:nvSpPr>
            <p:cNvPr id="10" name="Zone de texte 2">
              <a:extLst>
                <a:ext uri="{FF2B5EF4-FFF2-40B4-BE49-F238E27FC236}">
                  <a16:creationId xmlns:a16="http://schemas.microsoft.com/office/drawing/2014/main" id="{B29FA68C-43C1-D113-EA73-4B03546DD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91950" y="2637605"/>
              <a:ext cx="408939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1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2" name="Zone de texte 2">
              <a:extLst>
                <a:ext uri="{FF2B5EF4-FFF2-40B4-BE49-F238E27FC236}">
                  <a16:creationId xmlns:a16="http://schemas.microsoft.com/office/drawing/2014/main" id="{F8DD9104-71AF-EEF1-CEDF-739912B13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53125" y="2163852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2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3" name="Zone de texte 2">
              <a:extLst>
                <a:ext uri="{FF2B5EF4-FFF2-40B4-BE49-F238E27FC236}">
                  <a16:creationId xmlns:a16="http://schemas.microsoft.com/office/drawing/2014/main" id="{3AF6218D-78C0-2292-67FC-2F622CB30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89535" y="1742938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3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5" name="Zone de texte 2">
              <a:extLst>
                <a:ext uri="{FF2B5EF4-FFF2-40B4-BE49-F238E27FC236}">
                  <a16:creationId xmlns:a16="http://schemas.microsoft.com/office/drawing/2014/main" id="{14354A6D-E2E4-DD9D-47C4-7FB035C9F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56960" y="1282944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4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6" name="Zone de texte 2">
              <a:extLst>
                <a:ext uri="{FF2B5EF4-FFF2-40B4-BE49-F238E27FC236}">
                  <a16:creationId xmlns:a16="http://schemas.microsoft.com/office/drawing/2014/main" id="{F7DAE357-F3E6-3654-C812-C780F9F09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42581" y="2813634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0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8" name="Zone de texte 2">
              <a:extLst>
                <a:ext uri="{FF2B5EF4-FFF2-40B4-BE49-F238E27FC236}">
                  <a16:creationId xmlns:a16="http://schemas.microsoft.com/office/drawing/2014/main" id="{05013B27-3AFD-9FBD-9179-A9AB2F104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324454" y="1691565"/>
              <a:ext cx="408939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5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9" name="Zone de texte 2">
              <a:extLst>
                <a:ext uri="{FF2B5EF4-FFF2-40B4-BE49-F238E27FC236}">
                  <a16:creationId xmlns:a16="http://schemas.microsoft.com/office/drawing/2014/main" id="{29A5E1C0-EAA7-B1A7-A166-BD48963D45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722545" y="1586190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A0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0" name="Zone de texte 2">
              <a:extLst>
                <a:ext uri="{FF2B5EF4-FFF2-40B4-BE49-F238E27FC236}">
                  <a16:creationId xmlns:a16="http://schemas.microsoft.com/office/drawing/2014/main" id="{2F98C98D-51CA-4646-1545-F46DE37C8D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698547" y="665126"/>
              <a:ext cx="446313" cy="36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A1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1" name="Zone de texte 2">
              <a:extLst>
                <a:ext uri="{FF2B5EF4-FFF2-40B4-BE49-F238E27FC236}">
                  <a16:creationId xmlns:a16="http://schemas.microsoft.com/office/drawing/2014/main" id="{4AEB836F-034D-0789-D1F1-B2E53BC17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2344244" y="62939"/>
              <a:ext cx="408939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A2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3" name="Zone de texte 2">
              <a:extLst>
                <a:ext uri="{FF2B5EF4-FFF2-40B4-BE49-F238E27FC236}">
                  <a16:creationId xmlns:a16="http://schemas.microsoft.com/office/drawing/2014/main" id="{9D83AF3B-7CF6-AB8F-C6C7-8DB32F344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2219827" y="1054252"/>
              <a:ext cx="408939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A3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4" name="Zone de texte 2">
              <a:extLst>
                <a:ext uri="{FF2B5EF4-FFF2-40B4-BE49-F238E27FC236}">
                  <a16:creationId xmlns:a16="http://schemas.microsoft.com/office/drawing/2014/main" id="{CD01E544-523B-D62E-AF77-1867F4BC3B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405830" y="1053934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S1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278D504D-AA56-1A53-715E-8E1122E1681F}"/>
              </a:ext>
            </a:extLst>
          </p:cNvPr>
          <p:cNvSpPr txBox="1"/>
          <p:nvPr/>
        </p:nvSpPr>
        <p:spPr>
          <a:xfrm>
            <a:off x="5666940" y="6593776"/>
            <a:ext cx="5019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Figure 1 : Carte du site d’étude avec les mouvements d’eau entre les bassins</a:t>
            </a:r>
          </a:p>
        </p:txBody>
      </p:sp>
      <p:sp>
        <p:nvSpPr>
          <p:cNvPr id="31" name="Espace réservé du numéro de diapositive 33">
            <a:extLst>
              <a:ext uri="{FF2B5EF4-FFF2-40B4-BE49-F238E27FC236}">
                <a16:creationId xmlns:a16="http://schemas.microsoft.com/office/drawing/2014/main" id="{E10D6F06-82B4-CD9F-C732-5B23E5CF7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581001"/>
            <a:ext cx="2743200" cy="276999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E6D3B5-8383-6AA6-B482-3B12F039D08E}"/>
              </a:ext>
            </a:extLst>
          </p:cNvPr>
          <p:cNvGrpSpPr/>
          <p:nvPr/>
        </p:nvGrpSpPr>
        <p:grpSpPr>
          <a:xfrm>
            <a:off x="3894544" y="805410"/>
            <a:ext cx="8273386" cy="5802860"/>
            <a:chOff x="3882884" y="810110"/>
            <a:chExt cx="8273386" cy="580286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7C1BE93C-B699-DEA8-12E2-FBFCEBEDB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8" r="177" b="1"/>
            <a:stretch/>
          </p:blipFill>
          <p:spPr bwMode="auto">
            <a:xfrm>
              <a:off x="3882885" y="810110"/>
              <a:ext cx="8273385" cy="58028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0B1CB70B-2116-401D-2075-EACF5E563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2884" y="5280756"/>
              <a:ext cx="2061818" cy="6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527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2">
            <a:extLst>
              <a:ext uri="{FF2B5EF4-FFF2-40B4-BE49-F238E27FC236}">
                <a16:creationId xmlns:a16="http://schemas.microsoft.com/office/drawing/2014/main" id="{6FF28BAD-2B5C-14E7-2329-2E1AB31E1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99477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Matériels et Méthodes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</a:t>
            </a:r>
            <a:r>
              <a:rPr lang="fr-FR" sz="3600" b="1" dirty="0">
                <a:solidFill>
                  <a:prstClr val="black"/>
                </a:solidFill>
                <a:latin typeface="Calibri Light" panose="020F0302020204030204"/>
              </a:rPr>
              <a:t>Inventaires floristiques</a:t>
            </a:r>
            <a:endParaRPr lang="fr-FR" b="1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D89C7C40-99FA-AEF9-270B-D7224D7E9948}"/>
              </a:ext>
            </a:extLst>
          </p:cNvPr>
          <p:cNvSpPr/>
          <p:nvPr/>
        </p:nvSpPr>
        <p:spPr>
          <a:xfrm>
            <a:off x="183532" y="839150"/>
            <a:ext cx="2894948" cy="75883"/>
          </a:xfrm>
          <a:custGeom>
            <a:avLst/>
            <a:gdLst/>
            <a:ahLst/>
            <a:cxnLst/>
            <a:rect l="l" t="t" r="r" b="b"/>
            <a:pathLst>
              <a:path w="3954205" h="124140">
                <a:moveTo>
                  <a:pt x="16295" y="109891"/>
                </a:moveTo>
                <a:cubicBezTo>
                  <a:pt x="0" y="111415"/>
                  <a:pt x="158" y="86001"/>
                  <a:pt x="16295" y="84491"/>
                </a:cubicBezTo>
                <a:cubicBezTo>
                  <a:pt x="161057" y="70947"/>
                  <a:pt x="305820" y="57402"/>
                  <a:pt x="450582" y="43858"/>
                </a:cubicBezTo>
                <a:cubicBezTo>
                  <a:pt x="592552" y="30575"/>
                  <a:pt x="734187" y="18300"/>
                  <a:pt x="876777" y="14141"/>
                </a:cubicBezTo>
                <a:cubicBezTo>
                  <a:pt x="1131353" y="6714"/>
                  <a:pt x="1385995" y="15887"/>
                  <a:pt x="1640508" y="21508"/>
                </a:cubicBezTo>
                <a:cubicBezTo>
                  <a:pt x="1764677" y="24250"/>
                  <a:pt x="1888935" y="26709"/>
                  <a:pt x="2013126" y="24009"/>
                </a:cubicBezTo>
                <a:cubicBezTo>
                  <a:pt x="2139256" y="21267"/>
                  <a:pt x="2265232" y="14249"/>
                  <a:pt x="2391266" y="8905"/>
                </a:cubicBezTo>
                <a:cubicBezTo>
                  <a:pt x="2516951" y="3575"/>
                  <a:pt x="2642808" y="0"/>
                  <a:pt x="2768589" y="3986"/>
                </a:cubicBezTo>
                <a:cubicBezTo>
                  <a:pt x="2898082" y="8091"/>
                  <a:pt x="3027245" y="21621"/>
                  <a:pt x="3156311" y="32359"/>
                </a:cubicBezTo>
                <a:cubicBezTo>
                  <a:pt x="3416845" y="54034"/>
                  <a:pt x="3677380" y="75709"/>
                  <a:pt x="3937915" y="97384"/>
                </a:cubicBezTo>
                <a:cubicBezTo>
                  <a:pt x="3954115" y="98732"/>
                  <a:pt x="3954205" y="124139"/>
                  <a:pt x="3937915" y="122784"/>
                </a:cubicBezTo>
                <a:cubicBezTo>
                  <a:pt x="3646116" y="98508"/>
                  <a:pt x="3354317" y="74232"/>
                  <a:pt x="3062519" y="49956"/>
                </a:cubicBezTo>
                <a:cubicBezTo>
                  <a:pt x="2934217" y="39282"/>
                  <a:pt x="2806368" y="28444"/>
                  <a:pt x="2677527" y="27731"/>
                </a:cubicBezTo>
                <a:cubicBezTo>
                  <a:pt x="2551935" y="27038"/>
                  <a:pt x="2426426" y="32560"/>
                  <a:pt x="2300996" y="38345"/>
                </a:cubicBezTo>
                <a:cubicBezTo>
                  <a:pt x="2176977" y="44063"/>
                  <a:pt x="2052924" y="49964"/>
                  <a:pt x="1928749" y="50560"/>
                </a:cubicBezTo>
                <a:cubicBezTo>
                  <a:pt x="1802198" y="51167"/>
                  <a:pt x="1675607" y="47839"/>
                  <a:pt x="1549103" y="44772"/>
                </a:cubicBezTo>
                <a:cubicBezTo>
                  <a:pt x="1294742" y="38606"/>
                  <a:pt x="1040066" y="31210"/>
                  <a:pt x="785749" y="42948"/>
                </a:cubicBezTo>
                <a:cubicBezTo>
                  <a:pt x="658161" y="48839"/>
                  <a:pt x="531177" y="61718"/>
                  <a:pt x="404052" y="73611"/>
                </a:cubicBezTo>
                <a:cubicBezTo>
                  <a:pt x="274799" y="85704"/>
                  <a:pt x="145548" y="97798"/>
                  <a:pt x="16295" y="109891"/>
                </a:cubicBezTo>
                <a:lnTo>
                  <a:pt x="16295" y="109891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accent4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50D604D-34DC-7034-5186-77BF27A94EAB}"/>
              </a:ext>
            </a:extLst>
          </p:cNvPr>
          <p:cNvSpPr txBox="1"/>
          <p:nvPr/>
        </p:nvSpPr>
        <p:spPr>
          <a:xfrm>
            <a:off x="234984" y="1382612"/>
            <a:ext cx="4231218" cy="1723549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Aires de relevés</a:t>
            </a:r>
          </a:p>
          <a:p>
            <a:endParaRPr lang="fr-FR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Quadrats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Linéaires de berges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Linéaires de pied de berge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Parcours de la Rhosnes et du bassin S1</a:t>
            </a:r>
          </a:p>
        </p:txBody>
      </p:sp>
      <p:pic>
        <p:nvPicPr>
          <p:cNvPr id="9" name="Image 8" descr="Une image contenant croquis, dessin, diagramme, ligne&#10;&#10;Description générée automatiquement">
            <a:extLst>
              <a:ext uri="{FF2B5EF4-FFF2-40B4-BE49-F238E27FC236}">
                <a16:creationId xmlns:a16="http://schemas.microsoft.com/office/drawing/2014/main" id="{A9945AE9-3A2D-C299-3543-F943EBC922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t="7020" r="12532" b="5546"/>
          <a:stretch/>
        </p:blipFill>
        <p:spPr bwMode="auto">
          <a:xfrm>
            <a:off x="299829" y="3488105"/>
            <a:ext cx="3799840" cy="2562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58BE6EE-8663-A372-02C7-4CC6E1188AAC}"/>
              </a:ext>
            </a:extLst>
          </p:cNvPr>
          <p:cNvSpPr txBox="1"/>
          <p:nvPr/>
        </p:nvSpPr>
        <p:spPr>
          <a:xfrm>
            <a:off x="32689" y="6050330"/>
            <a:ext cx="436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Figure 2 : Schéma de découpe des bassins déterminant les points d’inventaire de pieds de berges (Jensen, 1977)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A369841-BFFE-1AC2-958E-43F3C948E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90" y="3429000"/>
            <a:ext cx="3929531" cy="294714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F57A9C0-6D25-F832-64C2-150B47337111}"/>
              </a:ext>
            </a:extLst>
          </p:cNvPr>
          <p:cNvSpPr txBox="1"/>
          <p:nvPr/>
        </p:nvSpPr>
        <p:spPr>
          <a:xfrm>
            <a:off x="6347686" y="1407411"/>
            <a:ext cx="3929531" cy="1723549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…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Flore « Bleue » et autres clés</a:t>
            </a:r>
          </a:p>
          <a:p>
            <a:pPr>
              <a:spcAft>
                <a:spcPts val="400"/>
              </a:spcAft>
            </a:pPr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autres paramètres de relevés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Coordonnées GPS, date, noms des observateurs, physionomie du terrain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666651-C06C-8DAC-64CC-56EE1A2830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00" r="35526" b="10608"/>
          <a:stretch/>
        </p:blipFill>
        <p:spPr>
          <a:xfrm>
            <a:off x="10617443" y="2472764"/>
            <a:ext cx="1257300" cy="1962069"/>
          </a:xfrm>
          <a:prstGeom prst="rect">
            <a:avLst/>
          </a:prstGeom>
        </p:spPr>
      </p:pic>
      <p:sp>
        <p:nvSpPr>
          <p:cNvPr id="12" name="Espace réservé du numéro de diapositive 33">
            <a:extLst>
              <a:ext uri="{FF2B5EF4-FFF2-40B4-BE49-F238E27FC236}">
                <a16:creationId xmlns:a16="http://schemas.microsoft.com/office/drawing/2014/main" id="{2D240E7C-4A59-B5E8-A14E-A9B48F19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492875"/>
            <a:ext cx="2743200" cy="365125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6386" name="Picture 2" descr="numéro un ">
            <a:extLst>
              <a:ext uri="{FF2B5EF4-FFF2-40B4-BE49-F238E27FC236}">
                <a16:creationId xmlns:a16="http://schemas.microsoft.com/office/drawing/2014/main" id="{92ECBDB8-31E8-0A2D-6097-FB4D499B1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59" y="1000316"/>
            <a:ext cx="869988" cy="8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numéro 2 ">
            <a:extLst>
              <a:ext uri="{FF2B5EF4-FFF2-40B4-BE49-F238E27FC236}">
                <a16:creationId xmlns:a16="http://schemas.microsoft.com/office/drawing/2014/main" id="{A70F3E87-4EA8-58FC-CF5D-1D36A80C7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966" y="930683"/>
            <a:ext cx="899477" cy="89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19421D1-C756-2408-29A4-5970D4F8DFC0}"/>
              </a:ext>
            </a:extLst>
          </p:cNvPr>
          <p:cNvSpPr txBox="1"/>
          <p:nvPr/>
        </p:nvSpPr>
        <p:spPr>
          <a:xfrm>
            <a:off x="10339216" y="4434833"/>
            <a:ext cx="1852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Figure 3 : Flore « Bleue »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169C5A-C746-A2F0-E03F-521D3EAF4224}"/>
              </a:ext>
            </a:extLst>
          </p:cNvPr>
          <p:cNvSpPr/>
          <p:nvPr/>
        </p:nvSpPr>
        <p:spPr>
          <a:xfrm>
            <a:off x="9980909" y="5365516"/>
            <a:ext cx="1675052" cy="5716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sessions (Mars </a:t>
            </a:r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→</a:t>
            </a:r>
            <a:r>
              <a:rPr 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Aout)</a:t>
            </a:r>
          </a:p>
        </p:txBody>
      </p:sp>
    </p:spTree>
    <p:extLst>
      <p:ext uri="{BB962C8B-B14F-4D97-AF65-F5344CB8AC3E}">
        <p14:creationId xmlns:p14="http://schemas.microsoft.com/office/powerpoint/2010/main" val="273438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8" grpId="0" animBg="1"/>
      <p:bldP spid="1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5C17F8-DEAC-76CB-C578-03473F54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6B52-5F8A-4963-9E90-3C2610EE4C9C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383E5E-4BCA-65FF-87FF-D40626CC4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38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2FB9717-C16B-B7BE-3FF5-9A858D0A8E50}"/>
              </a:ext>
            </a:extLst>
          </p:cNvPr>
          <p:cNvSpPr txBox="1"/>
          <p:nvPr/>
        </p:nvSpPr>
        <p:spPr>
          <a:xfrm>
            <a:off x="4097587" y="1156108"/>
            <a:ext cx="3114073" cy="338554"/>
          </a:xfrm>
          <a:prstGeom prst="rect">
            <a:avLst/>
          </a:prstGeom>
          <a:solidFill>
            <a:schemeClr val="accent2">
              <a:lumMod val="20000"/>
              <a:lumOff val="8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Analyse des données</a:t>
            </a:r>
          </a:p>
        </p:txBody>
      </p:sp>
      <p:sp>
        <p:nvSpPr>
          <p:cNvPr id="4" name="Titre 12">
            <a:extLst>
              <a:ext uri="{FF2B5EF4-FFF2-40B4-BE49-F238E27FC236}">
                <a16:creationId xmlns:a16="http://schemas.microsoft.com/office/drawing/2014/main" id="{D69F281D-BA8B-5703-3C96-46260C091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99477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Matériels et Méthodes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</a:t>
            </a:r>
            <a:r>
              <a:rPr lang="fr-FR" sz="3600" b="1" dirty="0">
                <a:solidFill>
                  <a:prstClr val="black"/>
                </a:solidFill>
                <a:latin typeface="Calibri Light" panose="020F0302020204030204"/>
              </a:rPr>
              <a:t>Inventaires floristiques</a:t>
            </a:r>
            <a:endParaRPr lang="fr-FR" b="1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ABA0F0F-4593-6E74-81BD-9E46CC3F9D3B}"/>
              </a:ext>
            </a:extLst>
          </p:cNvPr>
          <p:cNvSpPr/>
          <p:nvPr/>
        </p:nvSpPr>
        <p:spPr>
          <a:xfrm>
            <a:off x="183532" y="839150"/>
            <a:ext cx="2894948" cy="75883"/>
          </a:xfrm>
          <a:custGeom>
            <a:avLst/>
            <a:gdLst/>
            <a:ahLst/>
            <a:cxnLst/>
            <a:rect l="l" t="t" r="r" b="b"/>
            <a:pathLst>
              <a:path w="3954205" h="124140">
                <a:moveTo>
                  <a:pt x="16295" y="109891"/>
                </a:moveTo>
                <a:cubicBezTo>
                  <a:pt x="0" y="111415"/>
                  <a:pt x="158" y="86001"/>
                  <a:pt x="16295" y="84491"/>
                </a:cubicBezTo>
                <a:cubicBezTo>
                  <a:pt x="161057" y="70947"/>
                  <a:pt x="305820" y="57402"/>
                  <a:pt x="450582" y="43858"/>
                </a:cubicBezTo>
                <a:cubicBezTo>
                  <a:pt x="592552" y="30575"/>
                  <a:pt x="734187" y="18300"/>
                  <a:pt x="876777" y="14141"/>
                </a:cubicBezTo>
                <a:cubicBezTo>
                  <a:pt x="1131353" y="6714"/>
                  <a:pt x="1385995" y="15887"/>
                  <a:pt x="1640508" y="21508"/>
                </a:cubicBezTo>
                <a:cubicBezTo>
                  <a:pt x="1764677" y="24250"/>
                  <a:pt x="1888935" y="26709"/>
                  <a:pt x="2013126" y="24009"/>
                </a:cubicBezTo>
                <a:cubicBezTo>
                  <a:pt x="2139256" y="21267"/>
                  <a:pt x="2265232" y="14249"/>
                  <a:pt x="2391266" y="8905"/>
                </a:cubicBezTo>
                <a:cubicBezTo>
                  <a:pt x="2516951" y="3575"/>
                  <a:pt x="2642808" y="0"/>
                  <a:pt x="2768589" y="3986"/>
                </a:cubicBezTo>
                <a:cubicBezTo>
                  <a:pt x="2898082" y="8091"/>
                  <a:pt x="3027245" y="21621"/>
                  <a:pt x="3156311" y="32359"/>
                </a:cubicBezTo>
                <a:cubicBezTo>
                  <a:pt x="3416845" y="54034"/>
                  <a:pt x="3677380" y="75709"/>
                  <a:pt x="3937915" y="97384"/>
                </a:cubicBezTo>
                <a:cubicBezTo>
                  <a:pt x="3954115" y="98732"/>
                  <a:pt x="3954205" y="124139"/>
                  <a:pt x="3937915" y="122784"/>
                </a:cubicBezTo>
                <a:cubicBezTo>
                  <a:pt x="3646116" y="98508"/>
                  <a:pt x="3354317" y="74232"/>
                  <a:pt x="3062519" y="49956"/>
                </a:cubicBezTo>
                <a:cubicBezTo>
                  <a:pt x="2934217" y="39282"/>
                  <a:pt x="2806368" y="28444"/>
                  <a:pt x="2677527" y="27731"/>
                </a:cubicBezTo>
                <a:cubicBezTo>
                  <a:pt x="2551935" y="27038"/>
                  <a:pt x="2426426" y="32560"/>
                  <a:pt x="2300996" y="38345"/>
                </a:cubicBezTo>
                <a:cubicBezTo>
                  <a:pt x="2176977" y="44063"/>
                  <a:pt x="2052924" y="49964"/>
                  <a:pt x="1928749" y="50560"/>
                </a:cubicBezTo>
                <a:cubicBezTo>
                  <a:pt x="1802198" y="51167"/>
                  <a:pt x="1675607" y="47839"/>
                  <a:pt x="1549103" y="44772"/>
                </a:cubicBezTo>
                <a:cubicBezTo>
                  <a:pt x="1294742" y="38606"/>
                  <a:pt x="1040066" y="31210"/>
                  <a:pt x="785749" y="42948"/>
                </a:cubicBezTo>
                <a:cubicBezTo>
                  <a:pt x="658161" y="48839"/>
                  <a:pt x="531177" y="61718"/>
                  <a:pt x="404052" y="73611"/>
                </a:cubicBezTo>
                <a:cubicBezTo>
                  <a:pt x="274799" y="85704"/>
                  <a:pt x="145548" y="97798"/>
                  <a:pt x="16295" y="109891"/>
                </a:cubicBezTo>
                <a:lnTo>
                  <a:pt x="16295" y="109891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accent4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E0855E9-E5FE-1CE5-4647-44BBFBED5F23}"/>
              </a:ext>
            </a:extLst>
          </p:cNvPr>
          <p:cNvSpPr txBox="1"/>
          <p:nvPr/>
        </p:nvSpPr>
        <p:spPr>
          <a:xfrm>
            <a:off x="117522" y="2107520"/>
            <a:ext cx="4134468" cy="2021066"/>
          </a:xfrm>
          <a:prstGeom prst="rect">
            <a:avLst/>
          </a:prstGeom>
          <a:solidFill>
            <a:schemeClr val="accent2">
              <a:lumMod val="20000"/>
              <a:lumOff val="80000"/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Constitution d’une base de données</a:t>
            </a:r>
          </a:p>
          <a:p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Protection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Type de présence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Fréquence 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Groupe phytosociologique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Adaptation écologique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1D1BA9-7BE0-7368-97D8-4905EB8BECEE}"/>
              </a:ext>
            </a:extLst>
          </p:cNvPr>
          <p:cNvSpPr txBox="1"/>
          <p:nvPr/>
        </p:nvSpPr>
        <p:spPr>
          <a:xfrm>
            <a:off x="4784837" y="1751293"/>
            <a:ext cx="3138790" cy="1815882"/>
          </a:xfrm>
          <a:prstGeom prst="rect">
            <a:avLst/>
          </a:prstGeom>
          <a:solidFill>
            <a:schemeClr val="accent2">
              <a:lumMod val="20000"/>
              <a:lumOff val="80000"/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Description des habitats</a:t>
            </a:r>
          </a:p>
          <a:p>
            <a:endParaRPr lang="fr-FR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Typologie </a:t>
            </a:r>
            <a:r>
              <a:rPr lang="fr-FR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WalEUNIS</a:t>
            </a:r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Cortège d’espèces</a:t>
            </a: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Caractéristiques écologiques</a:t>
            </a: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Dynamique naturelle</a:t>
            </a: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Menaces potentielles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22DFA9-41DF-E9C9-6C3F-2757EF937F2F}"/>
              </a:ext>
            </a:extLst>
          </p:cNvPr>
          <p:cNvSpPr txBox="1"/>
          <p:nvPr/>
        </p:nvSpPr>
        <p:spPr>
          <a:xfrm>
            <a:off x="8291213" y="2615695"/>
            <a:ext cx="1645268" cy="33855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Cartographie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F0543B-6799-A0F1-41A9-B2C9484BE748}"/>
              </a:ext>
            </a:extLst>
          </p:cNvPr>
          <p:cNvSpPr txBox="1"/>
          <p:nvPr/>
        </p:nvSpPr>
        <p:spPr>
          <a:xfrm>
            <a:off x="4793580" y="3721205"/>
            <a:ext cx="2717148" cy="1323439"/>
          </a:xfrm>
          <a:prstGeom prst="rect">
            <a:avLst/>
          </a:prstGeom>
          <a:solidFill>
            <a:schemeClr val="accent2">
              <a:lumMod val="20000"/>
              <a:lumOff val="80000"/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Diversité taxonomique</a:t>
            </a:r>
          </a:p>
          <a:p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Richesse spécifique</a:t>
            </a: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Abondance et fréquence des espèces/ familles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C3A02F8-BA66-E39E-1515-4364A668C329}"/>
              </a:ext>
            </a:extLst>
          </p:cNvPr>
          <p:cNvSpPr txBox="1"/>
          <p:nvPr/>
        </p:nvSpPr>
        <p:spPr>
          <a:xfrm>
            <a:off x="290536" y="5769988"/>
            <a:ext cx="8988603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Impacts de la gestion antérieure</a:t>
            </a:r>
          </a:p>
          <a:p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Observation des effets du pâturage (cohérence des choix : espèce, charge et itinéraire)</a:t>
            </a: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B8CE939C-C5B6-5799-0366-CFE668A2F81D}"/>
              </a:ext>
            </a:extLst>
          </p:cNvPr>
          <p:cNvSpPr/>
          <p:nvPr/>
        </p:nvSpPr>
        <p:spPr>
          <a:xfrm>
            <a:off x="10052065" y="1468217"/>
            <a:ext cx="498494" cy="5120986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B08755-73A2-C2AF-061B-FB45FE40E999}"/>
              </a:ext>
            </a:extLst>
          </p:cNvPr>
          <p:cNvSpPr txBox="1"/>
          <p:nvPr/>
        </p:nvSpPr>
        <p:spPr>
          <a:xfrm>
            <a:off x="10517542" y="3163054"/>
            <a:ext cx="1400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Définition des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ENJEUX</a:t>
            </a:r>
          </a:p>
          <a:p>
            <a:pPr algn="ctr"/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Proposition de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MESURES DE GESTION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4F070BB-9B60-567C-21A5-4540CD1CC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569" y="1525440"/>
            <a:ext cx="809625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34C88E5-C1F8-A62D-A246-0A57A64FC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536" y="2958981"/>
            <a:ext cx="1864623" cy="666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Espace réservé du numéro de diapositive 33">
            <a:extLst>
              <a:ext uri="{FF2B5EF4-FFF2-40B4-BE49-F238E27FC236}">
                <a16:creationId xmlns:a16="http://schemas.microsoft.com/office/drawing/2014/main" id="{8C606771-4A54-2E2A-1E41-84941296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492875"/>
            <a:ext cx="2743200" cy="365125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5362" name="Picture 2" descr="numéro 3 ">
            <a:extLst>
              <a:ext uri="{FF2B5EF4-FFF2-40B4-BE49-F238E27FC236}">
                <a16:creationId xmlns:a16="http://schemas.microsoft.com/office/drawing/2014/main" id="{1B67EB96-0347-6AF4-8B56-09747CB1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67" y="898044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èche vers le haut ">
            <a:extLst>
              <a:ext uri="{FF2B5EF4-FFF2-40B4-BE49-F238E27FC236}">
                <a16:creationId xmlns:a16="http://schemas.microsoft.com/office/drawing/2014/main" id="{4BEFB263-DA67-37AE-72FC-93A3AFD1A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749">
            <a:off x="3856725" y="2002586"/>
            <a:ext cx="914847" cy="9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lèche vers le haut ">
            <a:extLst>
              <a:ext uri="{FF2B5EF4-FFF2-40B4-BE49-F238E27FC236}">
                <a16:creationId xmlns:a16="http://schemas.microsoft.com/office/drawing/2014/main" id="{41876EB8-6625-2E0F-4406-BBE184D8C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0593">
            <a:off x="3814383" y="3432797"/>
            <a:ext cx="1054571" cy="10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UCN-logo - UICN France">
            <a:extLst>
              <a:ext uri="{FF2B5EF4-FFF2-40B4-BE49-F238E27FC236}">
                <a16:creationId xmlns:a16="http://schemas.microsoft.com/office/drawing/2014/main" id="{CC4E7E95-0D53-B4E8-F130-0B9E729A9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54" y="2406367"/>
            <a:ext cx="550782" cy="5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lantes Hélophytes - Marcanterra Bois et Plantes - Ouvrages extérieurs en  métal et en bois, plantes aquatiques et systèmes pré-cultivés">
            <a:extLst>
              <a:ext uri="{FF2B5EF4-FFF2-40B4-BE49-F238E27FC236}">
                <a16:creationId xmlns:a16="http://schemas.microsoft.com/office/drawing/2014/main" id="{DB5F67B7-FF0C-4A32-8EB5-129D9D475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62" y="4128586"/>
            <a:ext cx="2678787" cy="1469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4541819-B627-EA11-08B9-00AA8888E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563381" flipH="1">
            <a:off x="7779713" y="2409291"/>
            <a:ext cx="751363" cy="75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2">
            <a:extLst>
              <a:ext uri="{FF2B5EF4-FFF2-40B4-BE49-F238E27FC236}">
                <a16:creationId xmlns:a16="http://schemas.microsoft.com/office/drawing/2014/main" id="{78AF5D0C-9B2B-5D50-3592-2025A9958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810832" cy="899477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Principaux résultats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Diversité taxonomique</a:t>
            </a:r>
            <a:endParaRPr lang="fr-FR" b="1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1B3E8DA-81B5-A8B2-C9AA-9E3542E44492}"/>
              </a:ext>
            </a:extLst>
          </p:cNvPr>
          <p:cNvSpPr/>
          <p:nvPr/>
        </p:nvSpPr>
        <p:spPr>
          <a:xfrm>
            <a:off x="183532" y="839150"/>
            <a:ext cx="2894948" cy="75883"/>
          </a:xfrm>
          <a:custGeom>
            <a:avLst/>
            <a:gdLst/>
            <a:ahLst/>
            <a:cxnLst/>
            <a:rect l="l" t="t" r="r" b="b"/>
            <a:pathLst>
              <a:path w="3954205" h="124140">
                <a:moveTo>
                  <a:pt x="16295" y="109891"/>
                </a:moveTo>
                <a:cubicBezTo>
                  <a:pt x="0" y="111415"/>
                  <a:pt x="158" y="86001"/>
                  <a:pt x="16295" y="84491"/>
                </a:cubicBezTo>
                <a:cubicBezTo>
                  <a:pt x="161057" y="70947"/>
                  <a:pt x="305820" y="57402"/>
                  <a:pt x="450582" y="43858"/>
                </a:cubicBezTo>
                <a:cubicBezTo>
                  <a:pt x="592552" y="30575"/>
                  <a:pt x="734187" y="18300"/>
                  <a:pt x="876777" y="14141"/>
                </a:cubicBezTo>
                <a:cubicBezTo>
                  <a:pt x="1131353" y="6714"/>
                  <a:pt x="1385995" y="15887"/>
                  <a:pt x="1640508" y="21508"/>
                </a:cubicBezTo>
                <a:cubicBezTo>
                  <a:pt x="1764677" y="24250"/>
                  <a:pt x="1888935" y="26709"/>
                  <a:pt x="2013126" y="24009"/>
                </a:cubicBezTo>
                <a:cubicBezTo>
                  <a:pt x="2139256" y="21267"/>
                  <a:pt x="2265232" y="14249"/>
                  <a:pt x="2391266" y="8905"/>
                </a:cubicBezTo>
                <a:cubicBezTo>
                  <a:pt x="2516951" y="3575"/>
                  <a:pt x="2642808" y="0"/>
                  <a:pt x="2768589" y="3986"/>
                </a:cubicBezTo>
                <a:cubicBezTo>
                  <a:pt x="2898082" y="8091"/>
                  <a:pt x="3027245" y="21621"/>
                  <a:pt x="3156311" y="32359"/>
                </a:cubicBezTo>
                <a:cubicBezTo>
                  <a:pt x="3416845" y="54034"/>
                  <a:pt x="3677380" y="75709"/>
                  <a:pt x="3937915" y="97384"/>
                </a:cubicBezTo>
                <a:cubicBezTo>
                  <a:pt x="3954115" y="98732"/>
                  <a:pt x="3954205" y="124139"/>
                  <a:pt x="3937915" y="122784"/>
                </a:cubicBezTo>
                <a:cubicBezTo>
                  <a:pt x="3646116" y="98508"/>
                  <a:pt x="3354317" y="74232"/>
                  <a:pt x="3062519" y="49956"/>
                </a:cubicBezTo>
                <a:cubicBezTo>
                  <a:pt x="2934217" y="39282"/>
                  <a:pt x="2806368" y="28444"/>
                  <a:pt x="2677527" y="27731"/>
                </a:cubicBezTo>
                <a:cubicBezTo>
                  <a:pt x="2551935" y="27038"/>
                  <a:pt x="2426426" y="32560"/>
                  <a:pt x="2300996" y="38345"/>
                </a:cubicBezTo>
                <a:cubicBezTo>
                  <a:pt x="2176977" y="44063"/>
                  <a:pt x="2052924" y="49964"/>
                  <a:pt x="1928749" y="50560"/>
                </a:cubicBezTo>
                <a:cubicBezTo>
                  <a:pt x="1802198" y="51167"/>
                  <a:pt x="1675607" y="47839"/>
                  <a:pt x="1549103" y="44772"/>
                </a:cubicBezTo>
                <a:cubicBezTo>
                  <a:pt x="1294742" y="38606"/>
                  <a:pt x="1040066" y="31210"/>
                  <a:pt x="785749" y="42948"/>
                </a:cubicBezTo>
                <a:cubicBezTo>
                  <a:pt x="658161" y="48839"/>
                  <a:pt x="531177" y="61718"/>
                  <a:pt x="404052" y="73611"/>
                </a:cubicBezTo>
                <a:cubicBezTo>
                  <a:pt x="274799" y="85704"/>
                  <a:pt x="145548" y="97798"/>
                  <a:pt x="16295" y="109891"/>
                </a:cubicBezTo>
                <a:lnTo>
                  <a:pt x="16295" y="109891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accent4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1AA4D9-AF9C-9CFB-C52D-BEBF5E13A7C0}"/>
              </a:ext>
            </a:extLst>
          </p:cNvPr>
          <p:cNvSpPr txBox="1"/>
          <p:nvPr/>
        </p:nvSpPr>
        <p:spPr>
          <a:xfrm>
            <a:off x="467901" y="1135318"/>
            <a:ext cx="1788916" cy="636072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espèces</a:t>
            </a:r>
          </a:p>
          <a:p>
            <a:pPr>
              <a:spcAft>
                <a:spcPts val="400"/>
              </a:spcAft>
            </a:pP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51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familles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C43BD1-4CA4-5E6F-0197-47F253138D48}"/>
              </a:ext>
            </a:extLst>
          </p:cNvPr>
          <p:cNvSpPr txBox="1"/>
          <p:nvPr/>
        </p:nvSpPr>
        <p:spPr>
          <a:xfrm>
            <a:off x="2627441" y="1132105"/>
            <a:ext cx="4752665" cy="636072"/>
          </a:xfrm>
          <a:prstGeom prst="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Espèces les plus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abondantes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fréquentes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</a:p>
          <a:p>
            <a:pPr>
              <a:spcAft>
                <a:spcPts val="400"/>
              </a:spcAft>
            </a:pPr>
            <a:r>
              <a:rPr lang="fr-FR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Urtica</a:t>
            </a:r>
            <a:r>
              <a:rPr lang="fr-FR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dioica</a:t>
            </a:r>
            <a:r>
              <a:rPr lang="fr-FR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Galium </a:t>
            </a:r>
            <a:r>
              <a:rPr lang="fr-FR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aparine</a:t>
            </a:r>
            <a:r>
              <a:rPr lang="fr-FR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FR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Sambucus</a:t>
            </a:r>
            <a:r>
              <a:rPr lang="fr-FR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nigra</a:t>
            </a:r>
            <a:endParaRPr lang="fr-FR" sz="16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1933BA8-E307-BD65-DD15-02DACE1F3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" b="5405"/>
          <a:stretch/>
        </p:blipFill>
        <p:spPr>
          <a:xfrm>
            <a:off x="1046629" y="4040499"/>
            <a:ext cx="2937753" cy="25119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C7F554A-9C52-60CC-1A68-7CCE0C1D04C0}"/>
              </a:ext>
            </a:extLst>
          </p:cNvPr>
          <p:cNvSpPr txBox="1"/>
          <p:nvPr/>
        </p:nvSpPr>
        <p:spPr>
          <a:xfrm>
            <a:off x="0" y="6536937"/>
            <a:ext cx="5215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r>
              <a:rPr lang="fr-FR" dirty="0"/>
              <a:t>Figure 5 : Répartition des espèces en fonction de leur stratégie d'adaptation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CA4B8E7-4005-F84C-7029-E05A070E5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548" y="2566841"/>
            <a:ext cx="7278831" cy="324792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1590A9E-18D3-57E3-2B16-AD5C788FD03A}"/>
              </a:ext>
            </a:extLst>
          </p:cNvPr>
          <p:cNvSpPr txBox="1"/>
          <p:nvPr/>
        </p:nvSpPr>
        <p:spPr>
          <a:xfrm>
            <a:off x="4563596" y="2289842"/>
            <a:ext cx="7364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r>
              <a:rPr lang="fr-FR" dirty="0"/>
              <a:t>Tableau 1 : Recensement des 14 espèces d’intérêt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CFAF525-F4B8-5512-BFCD-2FA399AC7781}"/>
              </a:ext>
            </a:extLst>
          </p:cNvPr>
          <p:cNvSpPr txBox="1"/>
          <p:nvPr/>
        </p:nvSpPr>
        <p:spPr>
          <a:xfrm>
            <a:off x="7638511" y="1132105"/>
            <a:ext cx="3917949" cy="636072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espèces d’intérêt</a:t>
            </a:r>
          </a:p>
          <a:p>
            <a:pPr>
              <a:spcAft>
                <a:spcPts val="400"/>
              </a:spcAft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(Liste rouge Wallonne, rare à très rare)</a:t>
            </a:r>
          </a:p>
        </p:txBody>
      </p:sp>
      <p:sp>
        <p:nvSpPr>
          <p:cNvPr id="9" name="Espace réservé du numéro de diapositive 33">
            <a:extLst>
              <a:ext uri="{FF2B5EF4-FFF2-40B4-BE49-F238E27FC236}">
                <a16:creationId xmlns:a16="http://schemas.microsoft.com/office/drawing/2014/main" id="{3183A792-59A5-C8F4-5618-1C86B511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492875"/>
            <a:ext cx="2743200" cy="365125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06B9AB-FC15-B3C9-EF36-B3C735EB6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5"/>
          <a:stretch/>
        </p:blipFill>
        <p:spPr>
          <a:xfrm>
            <a:off x="813581" y="2048972"/>
            <a:ext cx="1905467" cy="1435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05D638-EBB2-DA3E-7E6F-3F86FDC4EC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02" r="12725" b="7244"/>
          <a:stretch/>
        </p:blipFill>
        <p:spPr>
          <a:xfrm>
            <a:off x="2762024" y="1934893"/>
            <a:ext cx="1222358" cy="156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6060DD2-4046-BA1C-D397-25428FEA45BE}"/>
              </a:ext>
            </a:extLst>
          </p:cNvPr>
          <p:cNvSpPr txBox="1"/>
          <p:nvPr/>
        </p:nvSpPr>
        <p:spPr>
          <a:xfrm>
            <a:off x="-92155" y="3502057"/>
            <a:ext cx="450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r>
              <a:rPr lang="fr-FR" dirty="0"/>
              <a:t>Figure 4 : Photo d’</a:t>
            </a:r>
            <a:r>
              <a:rPr lang="fr-FR" dirty="0" err="1"/>
              <a:t>Urtica</a:t>
            </a:r>
            <a:r>
              <a:rPr lang="fr-FR" dirty="0"/>
              <a:t> </a:t>
            </a:r>
            <a:r>
              <a:rPr lang="fr-FR" dirty="0" err="1"/>
              <a:t>dioica</a:t>
            </a:r>
            <a:r>
              <a:rPr lang="fr-FR" dirty="0"/>
              <a:t> (a) et Galium </a:t>
            </a:r>
            <a:r>
              <a:rPr lang="fr-FR" dirty="0" err="1"/>
              <a:t>aparine</a:t>
            </a:r>
            <a:r>
              <a:rPr lang="fr-FR" dirty="0"/>
              <a:t> (b) (www.leprogres.fr)</a:t>
            </a:r>
          </a:p>
        </p:txBody>
      </p:sp>
      <p:sp>
        <p:nvSpPr>
          <p:cNvPr id="19" name="Zone de texte 2">
            <a:extLst>
              <a:ext uri="{FF2B5EF4-FFF2-40B4-BE49-F238E27FC236}">
                <a16:creationId xmlns:a16="http://schemas.microsoft.com/office/drawing/2014/main" id="{3F037BE2-53E9-2072-93F6-21B04BF9C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81" y="2039229"/>
            <a:ext cx="363855" cy="37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 b="1" i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</a:t>
            </a:r>
            <a:endParaRPr lang="fr-FR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Zone de texte 2">
            <a:extLst>
              <a:ext uri="{FF2B5EF4-FFF2-40B4-BE49-F238E27FC236}">
                <a16:creationId xmlns:a16="http://schemas.microsoft.com/office/drawing/2014/main" id="{58CE920E-F8BB-EA9F-06F1-FA4B3D199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48" y="1898141"/>
            <a:ext cx="363855" cy="26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 b="1" i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endParaRPr lang="fr-FR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2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/>
      <p:bldP spid="14" grpId="0"/>
      <p:bldP spid="16" grpId="0" animBg="1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2">
            <a:extLst>
              <a:ext uri="{FF2B5EF4-FFF2-40B4-BE49-F238E27FC236}">
                <a16:creationId xmlns:a16="http://schemas.microsoft.com/office/drawing/2014/main" id="{9C0A8192-8D44-76E8-2790-AA1C97427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0162127" cy="899477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Principaux résultats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Les habitats de la RND</a:t>
            </a:r>
            <a:endParaRPr lang="fr-FR" b="1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D3EB1D4-269C-5B2C-0ADF-41AFE28249AF}"/>
              </a:ext>
            </a:extLst>
          </p:cNvPr>
          <p:cNvSpPr/>
          <p:nvPr/>
        </p:nvSpPr>
        <p:spPr>
          <a:xfrm>
            <a:off x="183532" y="839150"/>
            <a:ext cx="2894948" cy="75883"/>
          </a:xfrm>
          <a:custGeom>
            <a:avLst/>
            <a:gdLst/>
            <a:ahLst/>
            <a:cxnLst/>
            <a:rect l="l" t="t" r="r" b="b"/>
            <a:pathLst>
              <a:path w="3954205" h="124140">
                <a:moveTo>
                  <a:pt x="16295" y="109891"/>
                </a:moveTo>
                <a:cubicBezTo>
                  <a:pt x="0" y="111415"/>
                  <a:pt x="158" y="86001"/>
                  <a:pt x="16295" y="84491"/>
                </a:cubicBezTo>
                <a:cubicBezTo>
                  <a:pt x="161057" y="70947"/>
                  <a:pt x="305820" y="57402"/>
                  <a:pt x="450582" y="43858"/>
                </a:cubicBezTo>
                <a:cubicBezTo>
                  <a:pt x="592552" y="30575"/>
                  <a:pt x="734187" y="18300"/>
                  <a:pt x="876777" y="14141"/>
                </a:cubicBezTo>
                <a:cubicBezTo>
                  <a:pt x="1131353" y="6714"/>
                  <a:pt x="1385995" y="15887"/>
                  <a:pt x="1640508" y="21508"/>
                </a:cubicBezTo>
                <a:cubicBezTo>
                  <a:pt x="1764677" y="24250"/>
                  <a:pt x="1888935" y="26709"/>
                  <a:pt x="2013126" y="24009"/>
                </a:cubicBezTo>
                <a:cubicBezTo>
                  <a:pt x="2139256" y="21267"/>
                  <a:pt x="2265232" y="14249"/>
                  <a:pt x="2391266" y="8905"/>
                </a:cubicBezTo>
                <a:cubicBezTo>
                  <a:pt x="2516951" y="3575"/>
                  <a:pt x="2642808" y="0"/>
                  <a:pt x="2768589" y="3986"/>
                </a:cubicBezTo>
                <a:cubicBezTo>
                  <a:pt x="2898082" y="8091"/>
                  <a:pt x="3027245" y="21621"/>
                  <a:pt x="3156311" y="32359"/>
                </a:cubicBezTo>
                <a:cubicBezTo>
                  <a:pt x="3416845" y="54034"/>
                  <a:pt x="3677380" y="75709"/>
                  <a:pt x="3937915" y="97384"/>
                </a:cubicBezTo>
                <a:cubicBezTo>
                  <a:pt x="3954115" y="98732"/>
                  <a:pt x="3954205" y="124139"/>
                  <a:pt x="3937915" y="122784"/>
                </a:cubicBezTo>
                <a:cubicBezTo>
                  <a:pt x="3646116" y="98508"/>
                  <a:pt x="3354317" y="74232"/>
                  <a:pt x="3062519" y="49956"/>
                </a:cubicBezTo>
                <a:cubicBezTo>
                  <a:pt x="2934217" y="39282"/>
                  <a:pt x="2806368" y="28444"/>
                  <a:pt x="2677527" y="27731"/>
                </a:cubicBezTo>
                <a:cubicBezTo>
                  <a:pt x="2551935" y="27038"/>
                  <a:pt x="2426426" y="32560"/>
                  <a:pt x="2300996" y="38345"/>
                </a:cubicBezTo>
                <a:cubicBezTo>
                  <a:pt x="2176977" y="44063"/>
                  <a:pt x="2052924" y="49964"/>
                  <a:pt x="1928749" y="50560"/>
                </a:cubicBezTo>
                <a:cubicBezTo>
                  <a:pt x="1802198" y="51167"/>
                  <a:pt x="1675607" y="47839"/>
                  <a:pt x="1549103" y="44772"/>
                </a:cubicBezTo>
                <a:cubicBezTo>
                  <a:pt x="1294742" y="38606"/>
                  <a:pt x="1040066" y="31210"/>
                  <a:pt x="785749" y="42948"/>
                </a:cubicBezTo>
                <a:cubicBezTo>
                  <a:pt x="658161" y="48839"/>
                  <a:pt x="531177" y="61718"/>
                  <a:pt x="404052" y="73611"/>
                </a:cubicBezTo>
                <a:cubicBezTo>
                  <a:pt x="274799" y="85704"/>
                  <a:pt x="145548" y="97798"/>
                  <a:pt x="16295" y="109891"/>
                </a:cubicBezTo>
                <a:lnTo>
                  <a:pt x="16295" y="109891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accent4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79E5B8-E064-844D-86B1-B8829BF378A2}"/>
              </a:ext>
            </a:extLst>
          </p:cNvPr>
          <p:cNvSpPr txBox="1"/>
          <p:nvPr/>
        </p:nvSpPr>
        <p:spPr>
          <a:xfrm>
            <a:off x="-92717" y="3641923"/>
            <a:ext cx="16384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Plans et cours d’eau</a:t>
            </a:r>
          </a:p>
          <a:p>
            <a:pPr algn="ctr"/>
            <a:r>
              <a:rPr lang="fr-FR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=&gt; 61 %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BB7BA3-C0D1-CD69-227E-B4B72AAB7105}"/>
              </a:ext>
            </a:extLst>
          </p:cNvPr>
          <p:cNvSpPr txBox="1"/>
          <p:nvPr/>
        </p:nvSpPr>
        <p:spPr>
          <a:xfrm>
            <a:off x="233805" y="1422809"/>
            <a:ext cx="5689350" cy="933589"/>
          </a:xfrm>
          <a:prstGeom prst="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habitats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identifiés</a:t>
            </a:r>
          </a:p>
          <a:p>
            <a:pPr>
              <a:spcAft>
                <a:spcPts val="400"/>
              </a:spcAft>
            </a:pP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21% 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 habitats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terrestres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strate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arbustive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ou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arborée</a:t>
            </a:r>
          </a:p>
          <a:p>
            <a:pPr>
              <a:spcAft>
                <a:spcPts val="400"/>
              </a:spcAft>
            </a:pP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65%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directement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liés 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à la présence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0E61AE-3E24-1797-7C76-D06F8F3919E0}"/>
              </a:ext>
            </a:extLst>
          </p:cNvPr>
          <p:cNvSpPr txBox="1"/>
          <p:nvPr/>
        </p:nvSpPr>
        <p:spPr>
          <a:xfrm>
            <a:off x="53528" y="4565694"/>
            <a:ext cx="1486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Prairies et pelouses</a:t>
            </a:r>
          </a:p>
          <a:p>
            <a:pPr algn="ctr"/>
            <a:r>
              <a:rPr lang="fr-FR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=&gt; 18 %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C3B166-3CC2-414F-A3FF-3CAA67EFB0DD}"/>
              </a:ext>
            </a:extLst>
          </p:cNvPr>
          <p:cNvSpPr txBox="1"/>
          <p:nvPr/>
        </p:nvSpPr>
        <p:spPr>
          <a:xfrm>
            <a:off x="-125741" y="5360157"/>
            <a:ext cx="17929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Fourrés =&gt; 12 %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C06B25B-F4B9-2C7C-52E5-C4A717122991}"/>
              </a:ext>
            </a:extLst>
          </p:cNvPr>
          <p:cNvSpPr txBox="1"/>
          <p:nvPr/>
        </p:nvSpPr>
        <p:spPr>
          <a:xfrm>
            <a:off x="204640" y="5674408"/>
            <a:ext cx="118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Forêts</a:t>
            </a:r>
          </a:p>
          <a:p>
            <a:pPr algn="ctr"/>
            <a:r>
              <a:rPr lang="fr-FR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=&gt; 9 %</a:t>
            </a:r>
          </a:p>
        </p:txBody>
      </p: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835906E0-3551-6747-FB4E-4F15EEB030F1}"/>
              </a:ext>
            </a:extLst>
          </p:cNvPr>
          <p:cNvSpPr/>
          <p:nvPr/>
        </p:nvSpPr>
        <p:spPr>
          <a:xfrm>
            <a:off x="1545782" y="3622509"/>
            <a:ext cx="126049" cy="90000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sp>
        <p:nvSpPr>
          <p:cNvPr id="11" name="Accolade ouvrante 10">
            <a:extLst>
              <a:ext uri="{FF2B5EF4-FFF2-40B4-BE49-F238E27FC236}">
                <a16:creationId xmlns:a16="http://schemas.microsoft.com/office/drawing/2014/main" id="{9F18992F-E754-E469-FC14-3197D1B2B7FA}"/>
              </a:ext>
            </a:extLst>
          </p:cNvPr>
          <p:cNvSpPr/>
          <p:nvPr/>
        </p:nvSpPr>
        <p:spPr>
          <a:xfrm>
            <a:off x="1551281" y="4502103"/>
            <a:ext cx="126049" cy="90000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AF6B0B49-CDD4-31DD-0470-3023F3798D8D}"/>
              </a:ext>
            </a:extLst>
          </p:cNvPr>
          <p:cNvSpPr/>
          <p:nvPr/>
        </p:nvSpPr>
        <p:spPr>
          <a:xfrm>
            <a:off x="1545782" y="5406324"/>
            <a:ext cx="126049" cy="18000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sp>
        <p:nvSpPr>
          <p:cNvPr id="13" name="Accolade ouvrante 12">
            <a:extLst>
              <a:ext uri="{FF2B5EF4-FFF2-40B4-BE49-F238E27FC236}">
                <a16:creationId xmlns:a16="http://schemas.microsoft.com/office/drawing/2014/main" id="{C87FDF06-9655-0301-97AB-190613361B61}"/>
              </a:ext>
            </a:extLst>
          </p:cNvPr>
          <p:cNvSpPr/>
          <p:nvPr/>
        </p:nvSpPr>
        <p:spPr>
          <a:xfrm>
            <a:off x="1541164" y="5595957"/>
            <a:ext cx="126049" cy="648000"/>
          </a:xfrm>
          <a:prstGeom prst="lef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B00D81-EE89-B4CE-55AD-E7A1D1726462}"/>
              </a:ext>
            </a:extLst>
          </p:cNvPr>
          <p:cNvSpPr txBox="1"/>
          <p:nvPr/>
        </p:nvSpPr>
        <p:spPr>
          <a:xfrm>
            <a:off x="1677330" y="3057354"/>
            <a:ext cx="7364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pPr algn="l"/>
            <a:r>
              <a:rPr lang="fr-FR" dirty="0"/>
              <a:t>Tableau 2 : Recensement des 13 habitats de la RND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4AC78C4-C3CD-8452-9EEA-98110056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/>
          <a:stretch/>
        </p:blipFill>
        <p:spPr>
          <a:xfrm>
            <a:off x="1756664" y="3389708"/>
            <a:ext cx="10128563" cy="30970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03AB52C-2FBC-8A5E-E294-4031E70C98C1}"/>
              </a:ext>
            </a:extLst>
          </p:cNvPr>
          <p:cNvSpPr/>
          <p:nvPr/>
        </p:nvSpPr>
        <p:spPr>
          <a:xfrm>
            <a:off x="6830673" y="4281017"/>
            <a:ext cx="2862409" cy="2160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C5EAC9-A032-64F0-1722-FA1F03CD6F89}"/>
              </a:ext>
            </a:extLst>
          </p:cNvPr>
          <p:cNvSpPr/>
          <p:nvPr/>
        </p:nvSpPr>
        <p:spPr>
          <a:xfrm>
            <a:off x="6830673" y="4053876"/>
            <a:ext cx="2862409" cy="2160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E7ED56A-4D20-3A35-3417-FCDB6D30A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0" t="20803" r="22086" b="10105"/>
          <a:stretch/>
        </p:blipFill>
        <p:spPr bwMode="auto">
          <a:xfrm>
            <a:off x="10288587" y="735860"/>
            <a:ext cx="1535430" cy="210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 21" descr="Une image contenant plein air, ciel, plante, récolte&#10;&#10;Description générée automatiquement">
            <a:extLst>
              <a:ext uri="{FF2B5EF4-FFF2-40B4-BE49-F238E27FC236}">
                <a16:creationId xmlns:a16="http://schemas.microsoft.com/office/drawing/2014/main" id="{CB2FF16B-6523-038F-338A-5480B64D2F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t="12071" r="34265" b="20076"/>
          <a:stretch/>
        </p:blipFill>
        <p:spPr bwMode="auto">
          <a:xfrm>
            <a:off x="8590502" y="750292"/>
            <a:ext cx="1571625" cy="2100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90339EB-D12B-50CF-24C8-8F76229B8AC9}"/>
              </a:ext>
            </a:extLst>
          </p:cNvPr>
          <p:cNvSpPr txBox="1"/>
          <p:nvPr/>
        </p:nvSpPr>
        <p:spPr>
          <a:xfrm>
            <a:off x="6225702" y="2842419"/>
            <a:ext cx="5669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r>
              <a:rPr lang="fr-FR" dirty="0"/>
              <a:t>Figure 6 : Photos de </a:t>
            </a:r>
            <a:r>
              <a:rPr lang="fr-FR" dirty="0" err="1"/>
              <a:t>Potamogeton</a:t>
            </a:r>
            <a:r>
              <a:rPr lang="fr-FR" dirty="0"/>
              <a:t> </a:t>
            </a:r>
            <a:r>
              <a:rPr lang="fr-FR" dirty="0" err="1"/>
              <a:t>pectinatus</a:t>
            </a:r>
            <a:r>
              <a:rPr lang="fr-FR" dirty="0"/>
              <a:t> (a), Phragmites australis (b) et </a:t>
            </a:r>
            <a:r>
              <a:rPr lang="fr-FR" dirty="0" err="1"/>
              <a:t>Alopecurus</a:t>
            </a:r>
            <a:r>
              <a:rPr lang="fr-FR" dirty="0"/>
              <a:t> </a:t>
            </a:r>
            <a:r>
              <a:rPr lang="fr-FR" dirty="0" err="1"/>
              <a:t>aequalis</a:t>
            </a:r>
            <a:r>
              <a:rPr lang="fr-FR" dirty="0"/>
              <a:t> (c) (Azambre, 2023)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99EF712-8922-AA1D-FA23-0BB813845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365" b="7496"/>
          <a:stretch/>
        </p:blipFill>
        <p:spPr>
          <a:xfrm>
            <a:off x="6298011" y="947801"/>
            <a:ext cx="2179623" cy="1893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Zone de texte 2">
            <a:extLst>
              <a:ext uri="{FF2B5EF4-FFF2-40B4-BE49-F238E27FC236}">
                <a16:creationId xmlns:a16="http://schemas.microsoft.com/office/drawing/2014/main" id="{014E0258-6E9C-6927-9230-3E77690A2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2836" y="889938"/>
            <a:ext cx="363855" cy="37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 b="1" i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</a:t>
            </a:r>
            <a:endParaRPr lang="fr-FR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Zone de texte 2">
            <a:extLst>
              <a:ext uri="{FF2B5EF4-FFF2-40B4-BE49-F238E27FC236}">
                <a16:creationId xmlns:a16="http://schemas.microsoft.com/office/drawing/2014/main" id="{F4139C81-BE0E-06C9-4799-0CEFFCF77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943" y="759293"/>
            <a:ext cx="363855" cy="26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 b="1" i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endParaRPr lang="fr-FR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Zone de texte 2">
            <a:extLst>
              <a:ext uri="{FF2B5EF4-FFF2-40B4-BE49-F238E27FC236}">
                <a16:creationId xmlns:a16="http://schemas.microsoft.com/office/drawing/2014/main" id="{5E750B72-6279-E62B-BC06-1E453C210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995" y="718233"/>
            <a:ext cx="363855" cy="26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 b="1" i="1" kern="1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fr-FR" sz="1100" b="1" i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fr-FR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51DBEE-BEAA-4B8D-C05C-5DF0AB41695A}"/>
              </a:ext>
            </a:extLst>
          </p:cNvPr>
          <p:cNvSpPr/>
          <p:nvPr/>
        </p:nvSpPr>
        <p:spPr>
          <a:xfrm>
            <a:off x="6830672" y="3632771"/>
            <a:ext cx="2862409" cy="2160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numéro de diapositive 33">
            <a:extLst>
              <a:ext uri="{FF2B5EF4-FFF2-40B4-BE49-F238E27FC236}">
                <a16:creationId xmlns:a16="http://schemas.microsoft.com/office/drawing/2014/main" id="{BF735A63-B90C-C122-C7BD-920375E4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492875"/>
            <a:ext cx="2743200" cy="365125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367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9" grpId="0" animBg="1"/>
      <p:bldP spid="20" grpId="0" animBg="1"/>
      <p:bldP spid="23" grpId="0"/>
      <p:bldP spid="24" grpId="0"/>
      <p:bldP spid="25" grpId="0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00FCEC2-2518-506B-661E-EFD6A222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5" b="-1"/>
          <a:stretch/>
        </p:blipFill>
        <p:spPr>
          <a:xfrm rot="16200000">
            <a:off x="572461" y="-572460"/>
            <a:ext cx="6650778" cy="7795699"/>
          </a:xfrm>
          <a:prstGeom prst="rect">
            <a:avLst/>
          </a:prstGeom>
        </p:spPr>
      </p:pic>
      <p:pic>
        <p:nvPicPr>
          <p:cNvPr id="9" name="Image 8" descr="Une image contenant noir&#10;&#10;Description générée automatiquement">
            <a:extLst>
              <a:ext uri="{FF2B5EF4-FFF2-40B4-BE49-F238E27FC236}">
                <a16:creationId xmlns:a16="http://schemas.microsoft.com/office/drawing/2014/main" id="{0DA69BA7-7BD2-E13E-8293-29A5E53A0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80" y="0"/>
            <a:ext cx="807720" cy="8077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C5BC79-4439-F3BA-906D-2E6B7FCCFF32}"/>
              </a:ext>
            </a:extLst>
          </p:cNvPr>
          <p:cNvSpPr/>
          <p:nvPr/>
        </p:nvSpPr>
        <p:spPr>
          <a:xfrm>
            <a:off x="7795699" y="1655362"/>
            <a:ext cx="4396301" cy="2605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1F10BDF5-0E53-97D4-9D74-DACCA260D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35664" r="46481" b="32355"/>
          <a:stretch/>
        </p:blipFill>
        <p:spPr bwMode="auto">
          <a:xfrm>
            <a:off x="7795700" y="1655361"/>
            <a:ext cx="4396300" cy="1535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2C18B8C0-979E-FDBB-F81A-6081EE6ED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38787" r="732" b="36130"/>
          <a:stretch/>
        </p:blipFill>
        <p:spPr bwMode="auto">
          <a:xfrm>
            <a:off x="7795701" y="3153260"/>
            <a:ext cx="3467362" cy="1107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1EF6B44-5F38-AADE-3497-B10A48C223F6}"/>
              </a:ext>
            </a:extLst>
          </p:cNvPr>
          <p:cNvSpPr txBox="1"/>
          <p:nvPr/>
        </p:nvSpPr>
        <p:spPr>
          <a:xfrm>
            <a:off x="0" y="6607005"/>
            <a:ext cx="7364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r>
              <a:rPr lang="fr-FR" dirty="0"/>
              <a:t>Figure 7 : Cartographie des habitats de la RND (QGIS®, Azambre, 2023)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D3E4A78-83BD-ACC1-E033-332CF47681D2}"/>
              </a:ext>
            </a:extLst>
          </p:cNvPr>
          <p:cNvGrpSpPr/>
          <p:nvPr/>
        </p:nvGrpSpPr>
        <p:grpSpPr>
          <a:xfrm rot="16200000">
            <a:off x="1207491" y="1413142"/>
            <a:ext cx="3794502" cy="3768255"/>
            <a:chOff x="442898" y="-190825"/>
            <a:chExt cx="3673950" cy="3412446"/>
          </a:xfrm>
        </p:grpSpPr>
        <p:sp>
          <p:nvSpPr>
            <p:cNvPr id="3" name="Zone de texte 2">
              <a:extLst>
                <a:ext uri="{FF2B5EF4-FFF2-40B4-BE49-F238E27FC236}">
                  <a16:creationId xmlns:a16="http://schemas.microsoft.com/office/drawing/2014/main" id="{941C55DC-43B7-A466-0E22-352AC31DA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91950" y="2637605"/>
              <a:ext cx="408939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1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4" name="Zone de texte 2">
              <a:extLst>
                <a:ext uri="{FF2B5EF4-FFF2-40B4-BE49-F238E27FC236}">
                  <a16:creationId xmlns:a16="http://schemas.microsoft.com/office/drawing/2014/main" id="{3F84000A-2CF2-4EB2-ABF0-BA52AF134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57737" y="2164655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2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5" name="Zone de texte 2">
              <a:extLst>
                <a:ext uri="{FF2B5EF4-FFF2-40B4-BE49-F238E27FC236}">
                  <a16:creationId xmlns:a16="http://schemas.microsoft.com/office/drawing/2014/main" id="{5C5457B0-3775-D2B4-B4D3-E1BB1DBC81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46416" y="1627301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3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" name="Zone de texte 2">
              <a:extLst>
                <a:ext uri="{FF2B5EF4-FFF2-40B4-BE49-F238E27FC236}">
                  <a16:creationId xmlns:a16="http://schemas.microsoft.com/office/drawing/2014/main" id="{6973C77E-D8B1-003F-897E-F5B29DA27F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861571" y="1161566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4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8" name="Zone de texte 2">
              <a:extLst>
                <a:ext uri="{FF2B5EF4-FFF2-40B4-BE49-F238E27FC236}">
                  <a16:creationId xmlns:a16="http://schemas.microsoft.com/office/drawing/2014/main" id="{39DCF4B3-5700-47BD-49D4-8369173E7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42581" y="2813634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0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4" name="Zone de texte 2">
              <a:extLst>
                <a:ext uri="{FF2B5EF4-FFF2-40B4-BE49-F238E27FC236}">
                  <a16:creationId xmlns:a16="http://schemas.microsoft.com/office/drawing/2014/main" id="{5E547E8E-6BB6-28DF-3880-EBE74631E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430568" y="1556780"/>
              <a:ext cx="408939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5</a:t>
              </a:r>
              <a:endParaRPr lang="fr-FR" sz="1100" kern="1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5" name="Zone de texte 2">
              <a:extLst>
                <a:ext uri="{FF2B5EF4-FFF2-40B4-BE49-F238E27FC236}">
                  <a16:creationId xmlns:a16="http://schemas.microsoft.com/office/drawing/2014/main" id="{C09BD098-9973-4C7E-0440-79DF3242CC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912688" y="1448291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A0</a:t>
              </a:r>
              <a:endParaRPr lang="fr-FR" sz="1100" kern="1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6" name="Zone de texte 2">
              <a:extLst>
                <a:ext uri="{FF2B5EF4-FFF2-40B4-BE49-F238E27FC236}">
                  <a16:creationId xmlns:a16="http://schemas.microsoft.com/office/drawing/2014/main" id="{5FA4D2F8-182E-6C82-6818-CF58A910C9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791149" y="451091"/>
              <a:ext cx="446313" cy="36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A1</a:t>
              </a:r>
              <a:endParaRPr lang="fr-FR" sz="1100" kern="1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7" name="Zone de texte 2">
              <a:extLst>
                <a:ext uri="{FF2B5EF4-FFF2-40B4-BE49-F238E27FC236}">
                  <a16:creationId xmlns:a16="http://schemas.microsoft.com/office/drawing/2014/main" id="{B6EF114C-AF2F-3241-BB89-4773B543F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2589392" y="-190190"/>
              <a:ext cx="408939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A2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8" name="Zone de texte 2">
              <a:extLst>
                <a:ext uri="{FF2B5EF4-FFF2-40B4-BE49-F238E27FC236}">
                  <a16:creationId xmlns:a16="http://schemas.microsoft.com/office/drawing/2014/main" id="{134A1CA3-E1B8-99B8-94F5-54EF31C34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2488734" y="859538"/>
              <a:ext cx="408939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A3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9" name="Zone de texte 2">
              <a:extLst>
                <a:ext uri="{FF2B5EF4-FFF2-40B4-BE49-F238E27FC236}">
                  <a16:creationId xmlns:a16="http://schemas.microsoft.com/office/drawing/2014/main" id="{F52AD8E3-4A41-9FCB-E791-B0F1B417B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708862" y="850100"/>
              <a:ext cx="408304" cy="4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kern="100" dirty="0">
                  <a:solidFill>
                    <a:srgbClr val="FFFFFF"/>
                  </a:solidFill>
                  <a:effectLst/>
                  <a:latin typeface="Open Sans" panose="020B0606030504020204" pitchFamily="34" charset="0"/>
                  <a:ea typeface="Calibri" panose="020F0502020204030204" pitchFamily="34" charset="0"/>
                </a:rPr>
                <a:t>S1</a:t>
              </a:r>
              <a:endParaRPr lang="fr-FR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2" name="Espace réservé du numéro de diapositive 33">
            <a:extLst>
              <a:ext uri="{FF2B5EF4-FFF2-40B4-BE49-F238E27FC236}">
                <a16:creationId xmlns:a16="http://schemas.microsoft.com/office/drawing/2014/main" id="{5C66630C-2740-BBCB-05A1-211C779B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492875"/>
            <a:ext cx="2743200" cy="365125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76335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14A8F83C-D505-C37B-5B14-E9A33B0859CA}"/>
              </a:ext>
            </a:extLst>
          </p:cNvPr>
          <p:cNvSpPr/>
          <p:nvPr/>
        </p:nvSpPr>
        <p:spPr>
          <a:xfrm>
            <a:off x="2249941" y="-32377"/>
            <a:ext cx="9942060" cy="6626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6EEA28-B729-AE34-224F-FC974020F1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9" r="65687" b="13318"/>
          <a:stretch/>
        </p:blipFill>
        <p:spPr>
          <a:xfrm>
            <a:off x="0" y="-32377"/>
            <a:ext cx="2275008" cy="6626937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02BE9C2-FEAA-A420-3A2C-71B21630C816}"/>
              </a:ext>
            </a:extLst>
          </p:cNvPr>
          <p:cNvCxnSpPr>
            <a:cxnSpLocks/>
          </p:cNvCxnSpPr>
          <p:nvPr/>
        </p:nvCxnSpPr>
        <p:spPr>
          <a:xfrm>
            <a:off x="553556" y="2097933"/>
            <a:ext cx="214412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465E3E5-7EFE-6829-DD78-D0FF87BDBE15}"/>
              </a:ext>
            </a:extLst>
          </p:cNvPr>
          <p:cNvCxnSpPr>
            <a:cxnSpLocks/>
          </p:cNvCxnSpPr>
          <p:nvPr/>
        </p:nvCxnSpPr>
        <p:spPr>
          <a:xfrm>
            <a:off x="1010243" y="3690028"/>
            <a:ext cx="16900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DF1CEC7-6550-AF96-C5F0-BBF971D42D4F}"/>
              </a:ext>
            </a:extLst>
          </p:cNvPr>
          <p:cNvCxnSpPr/>
          <p:nvPr/>
        </p:nvCxnSpPr>
        <p:spPr>
          <a:xfrm>
            <a:off x="2275010" y="4795068"/>
            <a:ext cx="43200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14FCBB7C-0F1D-6C60-8A01-4154AA052BF3}"/>
              </a:ext>
            </a:extLst>
          </p:cNvPr>
          <p:cNvSpPr txBox="1"/>
          <p:nvPr/>
        </p:nvSpPr>
        <p:spPr>
          <a:xfrm rot="16200000">
            <a:off x="1908066" y="5525537"/>
            <a:ext cx="1139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Plans d’eau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57067C7-FE27-8406-583E-256B4179810C}"/>
              </a:ext>
            </a:extLst>
          </p:cNvPr>
          <p:cNvSpPr txBox="1"/>
          <p:nvPr/>
        </p:nvSpPr>
        <p:spPr>
          <a:xfrm rot="16200000">
            <a:off x="2082379" y="4099523"/>
            <a:ext cx="807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Prairies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A33201-E96F-7E44-1C61-9A2B711806E1}"/>
              </a:ext>
            </a:extLst>
          </p:cNvPr>
          <p:cNvSpPr txBox="1"/>
          <p:nvPr/>
        </p:nvSpPr>
        <p:spPr>
          <a:xfrm rot="16200000">
            <a:off x="1722796" y="2603821"/>
            <a:ext cx="157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Prairies et Fourrés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242DA8E-F196-82AE-7779-2FEC518C1F9A}"/>
              </a:ext>
            </a:extLst>
          </p:cNvPr>
          <p:cNvSpPr txBox="1"/>
          <p:nvPr/>
        </p:nvSpPr>
        <p:spPr>
          <a:xfrm rot="16200000">
            <a:off x="2110055" y="759105"/>
            <a:ext cx="738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Forêts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59D1DF-F4A2-55C3-516E-1839AFA4E0AB}"/>
              </a:ext>
            </a:extLst>
          </p:cNvPr>
          <p:cNvSpPr txBox="1"/>
          <p:nvPr/>
        </p:nvSpPr>
        <p:spPr>
          <a:xfrm>
            <a:off x="6600951" y="448231"/>
            <a:ext cx="1877337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G1.A1 - Forêts feuillues sur sols riches 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Carpinion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betuli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ABC628-53F7-39FA-8CA5-8F01E39265F6}"/>
              </a:ext>
            </a:extLst>
          </p:cNvPr>
          <p:cNvSpPr txBox="1"/>
          <p:nvPr/>
        </p:nvSpPr>
        <p:spPr>
          <a:xfrm>
            <a:off x="9436960" y="260810"/>
            <a:ext cx="2086362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G1.213 - Frênaies-aulnaies des cours d'eau lents 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Aegopodio-Fraxinetum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Ulmo-Fraxinetum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4E7C69-EFC8-9CF8-AB25-F1DF3DEBBA10}"/>
              </a:ext>
            </a:extLst>
          </p:cNvPr>
          <p:cNvSpPr txBox="1"/>
          <p:nvPr/>
        </p:nvSpPr>
        <p:spPr>
          <a:xfrm>
            <a:off x="3121778" y="448231"/>
            <a:ext cx="219876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G1.9 - Forêt avec bouleau, tremble, sorbier, coudrier, sureau ou saule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B9D729D-32EF-DB0D-06C6-70AC8254ABB8}"/>
              </a:ext>
            </a:extLst>
          </p:cNvPr>
          <p:cNvSpPr txBox="1"/>
          <p:nvPr/>
        </p:nvSpPr>
        <p:spPr>
          <a:xfrm>
            <a:off x="6649539" y="1879971"/>
            <a:ext cx="178016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F1.3c – Fourrés rudéraux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Sambucetum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nirgrae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DD090DF-97FC-9A21-5904-B524D8827BC6}"/>
              </a:ext>
            </a:extLst>
          </p:cNvPr>
          <p:cNvSpPr txBox="1"/>
          <p:nvPr/>
        </p:nvSpPr>
        <p:spPr>
          <a:xfrm>
            <a:off x="3394083" y="1988267"/>
            <a:ext cx="201025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E5.6 – Végétations rudérales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Dauco-Melilotion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Sisymbrion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officinalis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52B175-D73B-52B6-FCD8-CE6B2FEBEA1B}"/>
              </a:ext>
            </a:extLst>
          </p:cNvPr>
          <p:cNvSpPr txBox="1"/>
          <p:nvPr/>
        </p:nvSpPr>
        <p:spPr>
          <a:xfrm>
            <a:off x="3030573" y="5485941"/>
            <a:ext cx="201025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C1.33 - Végétation enracinée submergée des eaux eutrophes 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Potamion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3AA5E-2013-BD88-0495-720FDB5151E5}"/>
              </a:ext>
            </a:extLst>
          </p:cNvPr>
          <p:cNvSpPr txBox="1"/>
          <p:nvPr/>
        </p:nvSpPr>
        <p:spPr>
          <a:xfrm>
            <a:off x="9434874" y="4451991"/>
            <a:ext cx="220562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C3.21 et C3.23 – Phragmitaies et Typhaies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Phragmition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australis,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Typhetum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latifoliae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FACD02F-CBF4-2A17-8B78-028416604AFD}"/>
              </a:ext>
            </a:extLst>
          </p:cNvPr>
          <p:cNvSpPr txBox="1"/>
          <p:nvPr/>
        </p:nvSpPr>
        <p:spPr>
          <a:xfrm>
            <a:off x="3196133" y="3005676"/>
            <a:ext cx="231730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E2.22 - Prairies de fauche de basse altitude peu à moyennement fertilisée 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Arrhenatherion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elatioris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04DCF32-471F-D013-8897-4ECDC6F4D3EB}"/>
              </a:ext>
            </a:extLst>
          </p:cNvPr>
          <p:cNvSpPr txBox="1"/>
          <p:nvPr/>
        </p:nvSpPr>
        <p:spPr>
          <a:xfrm>
            <a:off x="6649538" y="3128408"/>
            <a:ext cx="1780162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E5.43 – Ourlets nitrophiles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Alliarion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Aegopodion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podagrariae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C1F913A-A728-9605-C300-375C4679DEC6}"/>
              </a:ext>
            </a:extLst>
          </p:cNvPr>
          <p:cNvSpPr txBox="1"/>
          <p:nvPr/>
        </p:nvSpPr>
        <p:spPr>
          <a:xfrm>
            <a:off x="9590059" y="3370173"/>
            <a:ext cx="205043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E5.411 - Mégaphorbiaies nitrophiles et hygrophiles 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Convolvulion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sepium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5F576C7-E8A5-48EB-7EC6-EBF7C3B3B738}"/>
              </a:ext>
            </a:extLst>
          </p:cNvPr>
          <p:cNvSpPr txBox="1"/>
          <p:nvPr/>
        </p:nvSpPr>
        <p:spPr>
          <a:xfrm>
            <a:off x="5918086" y="4545359"/>
            <a:ext cx="1958367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C3.52 – Végétation pionnière nitrophile des grèves humides 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Bidention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Polygono-Chenopodion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Eleocharition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soloniensis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88C2C94-0CF1-3D09-A2E5-A0DE01435C65}"/>
              </a:ext>
            </a:extLst>
          </p:cNvPr>
          <p:cNvCxnSpPr>
            <a:cxnSpLocks/>
            <a:stCxn id="14" idx="0"/>
            <a:endCxn id="11" idx="2"/>
          </p:cNvCxnSpPr>
          <p:nvPr/>
        </p:nvCxnSpPr>
        <p:spPr>
          <a:xfrm flipV="1">
            <a:off x="7539620" y="1186895"/>
            <a:ext cx="0" cy="693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33145F8-BB92-C38D-4396-91CEC7591498}"/>
              </a:ext>
            </a:extLst>
          </p:cNvPr>
          <p:cNvCxnSpPr>
            <a:cxnSpLocks/>
            <a:stCxn id="15" idx="3"/>
            <a:endCxn id="14" idx="1"/>
          </p:cNvCxnSpPr>
          <p:nvPr/>
        </p:nvCxnSpPr>
        <p:spPr>
          <a:xfrm flipV="1">
            <a:off x="5404340" y="2357025"/>
            <a:ext cx="1245199" cy="108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2E9FE4C-18F8-BEF7-CB9F-31E4D1B4D03C}"/>
              </a:ext>
            </a:extLst>
          </p:cNvPr>
          <p:cNvCxnSpPr>
            <a:cxnSpLocks/>
            <a:stCxn id="11" idx="1"/>
            <a:endCxn id="13" idx="3"/>
          </p:cNvCxnSpPr>
          <p:nvPr/>
        </p:nvCxnSpPr>
        <p:spPr>
          <a:xfrm flipH="1">
            <a:off x="5320543" y="817563"/>
            <a:ext cx="12804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CDF7F7EF-FFBF-B514-931E-5D2C0F1B20E1}"/>
              </a:ext>
            </a:extLst>
          </p:cNvPr>
          <p:cNvSpPr txBox="1"/>
          <p:nvPr/>
        </p:nvSpPr>
        <p:spPr>
          <a:xfrm>
            <a:off x="5507580" y="608424"/>
            <a:ext cx="9525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Coupe à blanc</a:t>
            </a:r>
          </a:p>
        </p:txBody>
      </p:sp>
      <p:cxnSp>
        <p:nvCxnSpPr>
          <p:cNvPr id="26" name="Connecteur : en arc 25">
            <a:extLst>
              <a:ext uri="{FF2B5EF4-FFF2-40B4-BE49-F238E27FC236}">
                <a16:creationId xmlns:a16="http://schemas.microsoft.com/office/drawing/2014/main" id="{334CE5E1-7C89-5C0D-9814-D0B5F8227014}"/>
              </a:ext>
            </a:extLst>
          </p:cNvPr>
          <p:cNvCxnSpPr>
            <a:cxnSpLocks/>
            <a:stCxn id="19" idx="3"/>
            <a:endCxn id="11" idx="3"/>
          </p:cNvCxnSpPr>
          <p:nvPr/>
        </p:nvCxnSpPr>
        <p:spPr>
          <a:xfrm flipV="1">
            <a:off x="8429700" y="817563"/>
            <a:ext cx="48588" cy="2895621"/>
          </a:xfrm>
          <a:prstGeom prst="curvedConnector3">
            <a:avLst>
              <a:gd name="adj1" fmla="val 570487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 : en arc 26">
            <a:extLst>
              <a:ext uri="{FF2B5EF4-FFF2-40B4-BE49-F238E27FC236}">
                <a16:creationId xmlns:a16="http://schemas.microsoft.com/office/drawing/2014/main" id="{5FE192A5-046B-A419-1C13-F4B13096B57A}"/>
              </a:ext>
            </a:extLst>
          </p:cNvPr>
          <p:cNvCxnSpPr>
            <a:cxnSpLocks/>
            <a:stCxn id="16" idx="0"/>
          </p:cNvCxnSpPr>
          <p:nvPr/>
        </p:nvCxnSpPr>
        <p:spPr>
          <a:xfrm rot="5400000" flipH="1" flipV="1">
            <a:off x="4692509" y="4267064"/>
            <a:ext cx="562071" cy="187568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Connecteur : en arc 27">
            <a:extLst>
              <a:ext uri="{FF2B5EF4-FFF2-40B4-BE49-F238E27FC236}">
                <a16:creationId xmlns:a16="http://schemas.microsoft.com/office/drawing/2014/main" id="{EA363C3E-B2D5-C72F-7C40-1EFBBDF89C8F}"/>
              </a:ext>
            </a:extLst>
          </p:cNvPr>
          <p:cNvCxnSpPr>
            <a:cxnSpLocks/>
            <a:stCxn id="16" idx="0"/>
          </p:cNvCxnSpPr>
          <p:nvPr/>
        </p:nvCxnSpPr>
        <p:spPr>
          <a:xfrm rot="5400000" flipH="1" flipV="1">
            <a:off x="4851691" y="4433988"/>
            <a:ext cx="235964" cy="186794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AB5C68D0-E4C7-49A9-774D-C1F9224AF268}"/>
              </a:ext>
            </a:extLst>
          </p:cNvPr>
          <p:cNvSpPr txBox="1"/>
          <p:nvPr/>
        </p:nvSpPr>
        <p:spPr>
          <a:xfrm>
            <a:off x="4370098" y="4952461"/>
            <a:ext cx="13854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Fluctuation des niveaux d’eau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D0FC7DE7-ED90-949E-085F-A748322FA6DE}"/>
              </a:ext>
            </a:extLst>
          </p:cNvPr>
          <p:cNvCxnSpPr>
            <a:cxnSpLocks/>
            <a:stCxn id="21" idx="3"/>
            <a:endCxn id="17" idx="1"/>
          </p:cNvCxnSpPr>
          <p:nvPr/>
        </p:nvCxnSpPr>
        <p:spPr>
          <a:xfrm flipV="1">
            <a:off x="7876453" y="4929045"/>
            <a:ext cx="1558421" cy="416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462BF53-15CF-0712-D12A-608E10DD3C65}"/>
              </a:ext>
            </a:extLst>
          </p:cNvPr>
          <p:cNvCxnSpPr>
            <a:cxnSpLocks/>
            <a:stCxn id="17" idx="0"/>
            <a:endCxn id="20" idx="2"/>
          </p:cNvCxnSpPr>
          <p:nvPr/>
        </p:nvCxnSpPr>
        <p:spPr>
          <a:xfrm flipV="1">
            <a:off x="10537686" y="4108837"/>
            <a:ext cx="77593" cy="343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615FDA3D-74E4-1616-B56B-01FF596E18D0}"/>
              </a:ext>
            </a:extLst>
          </p:cNvPr>
          <p:cNvSpPr txBox="1"/>
          <p:nvPr/>
        </p:nvSpPr>
        <p:spPr>
          <a:xfrm rot="18608343">
            <a:off x="9365580" y="1835978"/>
            <a:ext cx="10871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Contexte rivulaire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2377965-D87C-E738-A1F6-1C25C4D0B340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 flipV="1">
            <a:off x="7876453" y="3739505"/>
            <a:ext cx="1713606" cy="1606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Connecteur : en arc 33">
            <a:extLst>
              <a:ext uri="{FF2B5EF4-FFF2-40B4-BE49-F238E27FC236}">
                <a16:creationId xmlns:a16="http://schemas.microsoft.com/office/drawing/2014/main" id="{BE6498B2-26E0-EC18-5003-938271EBEF72}"/>
              </a:ext>
            </a:extLst>
          </p:cNvPr>
          <p:cNvCxnSpPr>
            <a:cxnSpLocks/>
            <a:stCxn id="18" idx="3"/>
            <a:endCxn id="15" idx="3"/>
          </p:cNvCxnSpPr>
          <p:nvPr/>
        </p:nvCxnSpPr>
        <p:spPr>
          <a:xfrm flipH="1" flipV="1">
            <a:off x="5404340" y="2465321"/>
            <a:ext cx="109095" cy="1017409"/>
          </a:xfrm>
          <a:prstGeom prst="curvedConnector3">
            <a:avLst>
              <a:gd name="adj1" fmla="val -209542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3963FD5B-F1AE-8EF5-41DA-A3BDBE386EF3}"/>
              </a:ext>
            </a:extLst>
          </p:cNvPr>
          <p:cNvSpPr txBox="1"/>
          <p:nvPr/>
        </p:nvSpPr>
        <p:spPr>
          <a:xfrm>
            <a:off x="5380233" y="2675298"/>
            <a:ext cx="824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Piétinement</a:t>
            </a:r>
          </a:p>
        </p:txBody>
      </p:sp>
      <p:cxnSp>
        <p:nvCxnSpPr>
          <p:cNvPr id="36" name="Connecteur : en arc 35">
            <a:extLst>
              <a:ext uri="{FF2B5EF4-FFF2-40B4-BE49-F238E27FC236}">
                <a16:creationId xmlns:a16="http://schemas.microsoft.com/office/drawing/2014/main" id="{AA8DCD3E-6C16-BB99-876B-F838E08DD3BA}"/>
              </a:ext>
            </a:extLst>
          </p:cNvPr>
          <p:cNvCxnSpPr>
            <a:cxnSpLocks/>
            <a:stCxn id="15" idx="1"/>
            <a:endCxn id="18" idx="1"/>
          </p:cNvCxnSpPr>
          <p:nvPr/>
        </p:nvCxnSpPr>
        <p:spPr>
          <a:xfrm rot="10800000" flipV="1">
            <a:off x="3196133" y="2465320"/>
            <a:ext cx="197950" cy="1017409"/>
          </a:xfrm>
          <a:prstGeom prst="curvedConnector3">
            <a:avLst>
              <a:gd name="adj1" fmla="val 215484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5AF2019B-18CC-EEBC-55BA-E1B300944CB3}"/>
              </a:ext>
            </a:extLst>
          </p:cNvPr>
          <p:cNvSpPr txBox="1"/>
          <p:nvPr/>
        </p:nvSpPr>
        <p:spPr>
          <a:xfrm>
            <a:off x="2745299" y="2651689"/>
            <a:ext cx="5725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Fauche</a:t>
            </a:r>
          </a:p>
        </p:txBody>
      </p:sp>
      <p:cxnSp>
        <p:nvCxnSpPr>
          <p:cNvPr id="38" name="Connecteur : en arc 37">
            <a:extLst>
              <a:ext uri="{FF2B5EF4-FFF2-40B4-BE49-F238E27FC236}">
                <a16:creationId xmlns:a16="http://schemas.microsoft.com/office/drawing/2014/main" id="{C26F415D-3595-8E26-45AC-5DF91D06DFF1}"/>
              </a:ext>
            </a:extLst>
          </p:cNvPr>
          <p:cNvCxnSpPr>
            <a:cxnSpLocks/>
            <a:stCxn id="20" idx="0"/>
            <a:endCxn id="13" idx="2"/>
          </p:cNvCxnSpPr>
          <p:nvPr/>
        </p:nvCxnSpPr>
        <p:spPr>
          <a:xfrm rot="16200000" flipV="1">
            <a:off x="6326581" y="-918525"/>
            <a:ext cx="2183278" cy="6394118"/>
          </a:xfrm>
          <a:prstGeom prst="curvedConnector3">
            <a:avLst>
              <a:gd name="adj1" fmla="val 76859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6CAB45D4-829D-6733-C51B-0079E0BAE38D}"/>
              </a:ext>
            </a:extLst>
          </p:cNvPr>
          <p:cNvCxnSpPr>
            <a:cxnSpLocks/>
            <a:stCxn id="19" idx="0"/>
            <a:endCxn id="14" idx="2"/>
          </p:cNvCxnSpPr>
          <p:nvPr/>
        </p:nvCxnSpPr>
        <p:spPr>
          <a:xfrm flipV="1">
            <a:off x="7539619" y="2834078"/>
            <a:ext cx="1" cy="294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277795F-F770-1CB5-B229-A46A388047FC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>
            <a:off x="5513435" y="3482730"/>
            <a:ext cx="1136103" cy="230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18132BF0-5397-C29C-0629-C77133641444}"/>
              </a:ext>
            </a:extLst>
          </p:cNvPr>
          <p:cNvSpPr txBox="1"/>
          <p:nvPr/>
        </p:nvSpPr>
        <p:spPr>
          <a:xfrm rot="681821">
            <a:off x="5566283" y="3384981"/>
            <a:ext cx="10134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Arrêt fauche</a:t>
            </a:r>
          </a:p>
          <a:p>
            <a:pPr algn="ctr"/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Eutrophisation</a:t>
            </a:r>
          </a:p>
        </p:txBody>
      </p:sp>
      <p:cxnSp>
        <p:nvCxnSpPr>
          <p:cNvPr id="42" name="Connecteur : en arc 41">
            <a:extLst>
              <a:ext uri="{FF2B5EF4-FFF2-40B4-BE49-F238E27FC236}">
                <a16:creationId xmlns:a16="http://schemas.microsoft.com/office/drawing/2014/main" id="{7A848121-6B27-E1B4-2638-1559336AF2EA}"/>
              </a:ext>
            </a:extLst>
          </p:cNvPr>
          <p:cNvCxnSpPr>
            <a:cxnSpLocks/>
            <a:stCxn id="15" idx="3"/>
            <a:endCxn id="19" idx="0"/>
          </p:cNvCxnSpPr>
          <p:nvPr/>
        </p:nvCxnSpPr>
        <p:spPr>
          <a:xfrm>
            <a:off x="5404340" y="2465321"/>
            <a:ext cx="2135279" cy="66308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6A0D61C0-B7CD-4A53-2989-F3A7B1412C53}"/>
              </a:ext>
            </a:extLst>
          </p:cNvPr>
          <p:cNvCxnSpPr>
            <a:cxnSpLocks/>
            <a:stCxn id="20" idx="1"/>
            <a:endCxn id="19" idx="3"/>
          </p:cNvCxnSpPr>
          <p:nvPr/>
        </p:nvCxnSpPr>
        <p:spPr>
          <a:xfrm flipH="1" flipV="1">
            <a:off x="8429700" y="3713184"/>
            <a:ext cx="1160359" cy="2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50E76C3-5740-57DF-951D-960DCD97DB00}"/>
              </a:ext>
            </a:extLst>
          </p:cNvPr>
          <p:cNvCxnSpPr>
            <a:cxnSpLocks/>
            <a:stCxn id="19" idx="3"/>
            <a:endCxn id="12" idx="2"/>
          </p:cNvCxnSpPr>
          <p:nvPr/>
        </p:nvCxnSpPr>
        <p:spPr>
          <a:xfrm flipV="1">
            <a:off x="8429700" y="1430361"/>
            <a:ext cx="2050441" cy="2282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B017DE2-C7A5-2E8C-AAFE-64171A43699B}"/>
              </a:ext>
            </a:extLst>
          </p:cNvPr>
          <p:cNvCxnSpPr>
            <a:cxnSpLocks/>
            <a:stCxn id="20" idx="0"/>
            <a:endCxn id="12" idx="2"/>
          </p:cNvCxnSpPr>
          <p:nvPr/>
        </p:nvCxnSpPr>
        <p:spPr>
          <a:xfrm flipH="1" flipV="1">
            <a:off x="10480141" y="1430361"/>
            <a:ext cx="135138" cy="1939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E9E772A2-8187-58ED-353D-9A38EF4678BA}"/>
              </a:ext>
            </a:extLst>
          </p:cNvPr>
          <p:cNvSpPr txBox="1"/>
          <p:nvPr/>
        </p:nvSpPr>
        <p:spPr>
          <a:xfrm>
            <a:off x="10169597" y="2171423"/>
            <a:ext cx="7562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Contexte rivulaire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27DD389-62E8-B305-A6DC-7F38762F1ECA}"/>
              </a:ext>
            </a:extLst>
          </p:cNvPr>
          <p:cNvSpPr txBox="1"/>
          <p:nvPr/>
        </p:nvSpPr>
        <p:spPr>
          <a:xfrm rot="184344">
            <a:off x="5633443" y="1437945"/>
            <a:ext cx="15327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Saulaie de recolonisation</a:t>
            </a:r>
          </a:p>
        </p:txBody>
      </p:sp>
      <p:cxnSp>
        <p:nvCxnSpPr>
          <p:cNvPr id="48" name="Connecteur : en arc 47">
            <a:extLst>
              <a:ext uri="{FF2B5EF4-FFF2-40B4-BE49-F238E27FC236}">
                <a16:creationId xmlns:a16="http://schemas.microsoft.com/office/drawing/2014/main" id="{63EBF7AD-CE85-D08B-4EDC-060DDB267179}"/>
              </a:ext>
            </a:extLst>
          </p:cNvPr>
          <p:cNvCxnSpPr>
            <a:cxnSpLocks/>
            <a:stCxn id="13" idx="0"/>
            <a:endCxn id="11" idx="0"/>
          </p:cNvCxnSpPr>
          <p:nvPr/>
        </p:nvCxnSpPr>
        <p:spPr>
          <a:xfrm rot="5400000" flipH="1" flipV="1">
            <a:off x="5880390" y="-1210998"/>
            <a:ext cx="12700" cy="3318459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ADBB7C98-53A5-417E-F9DD-BA13B0A91B30}"/>
              </a:ext>
            </a:extLst>
          </p:cNvPr>
          <p:cNvSpPr txBox="1"/>
          <p:nvPr/>
        </p:nvSpPr>
        <p:spPr>
          <a:xfrm>
            <a:off x="9877020" y="4164264"/>
            <a:ext cx="13845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Atterrissement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927278E0-FE68-9FFF-3AE3-7C5A623213BA}"/>
              </a:ext>
            </a:extLst>
          </p:cNvPr>
          <p:cNvCxnSpPr/>
          <p:nvPr/>
        </p:nvCxnSpPr>
        <p:spPr>
          <a:xfrm>
            <a:off x="2288548" y="-603123"/>
            <a:ext cx="0" cy="720000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84B11370-7E3E-1B8E-F004-D0C4E924766D}"/>
              </a:ext>
            </a:extLst>
          </p:cNvPr>
          <p:cNvCxnSpPr/>
          <p:nvPr/>
        </p:nvCxnSpPr>
        <p:spPr>
          <a:xfrm>
            <a:off x="2742432" y="-593396"/>
            <a:ext cx="0" cy="720000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D569A8BA-2316-80AE-6BD7-EE5F46CC7B80}"/>
              </a:ext>
            </a:extLst>
          </p:cNvPr>
          <p:cNvSpPr txBox="1"/>
          <p:nvPr/>
        </p:nvSpPr>
        <p:spPr>
          <a:xfrm>
            <a:off x="2717447" y="6577005"/>
            <a:ext cx="7364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i="1"/>
            </a:lvl1pPr>
          </a:lstStyle>
          <a:p>
            <a:r>
              <a:rPr lang="fr-FR" dirty="0"/>
              <a:t>Figure 9 : Schéma fonctionnel des successions végétales de la RND de Frasnes-lez-Anvaing (Azambre, 2023)</a:t>
            </a:r>
          </a:p>
        </p:txBody>
      </p:sp>
      <p:sp>
        <p:nvSpPr>
          <p:cNvPr id="55" name="Espace réservé du numéro de diapositive 33">
            <a:extLst>
              <a:ext uri="{FF2B5EF4-FFF2-40B4-BE49-F238E27FC236}">
                <a16:creationId xmlns:a16="http://schemas.microsoft.com/office/drawing/2014/main" id="{AD942236-2BB4-87A2-98E6-7F1E6786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835" y="6541515"/>
            <a:ext cx="2743200" cy="365125"/>
          </a:xfrm>
        </p:spPr>
        <p:txBody>
          <a:bodyPr/>
          <a:lstStyle/>
          <a:p>
            <a:r>
              <a:rPr lang="fr-FR" sz="14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631894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1090</Words>
  <Application>Microsoft Office PowerPoint</Application>
  <PresentationFormat>Grand écran</PresentationFormat>
  <Paragraphs>218</Paragraphs>
  <Slides>17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Open Sans</vt:lpstr>
      <vt:lpstr>Times New Roman</vt:lpstr>
      <vt:lpstr>Thème Office</vt:lpstr>
      <vt:lpstr>Diagnostic floristique et mesures de gestion de la Réserve Naturelle Domaniale des bassins de l’ancienne sucrerie de Frasnes-lez-Anvaing</vt:lpstr>
      <vt:lpstr>Matériels et Méthodes - Le site d’étude</vt:lpstr>
      <vt:lpstr>Matériels et Méthodes – Inventaires floristiques</vt:lpstr>
      <vt:lpstr>Présentation PowerPoint</vt:lpstr>
      <vt:lpstr>Matériels et Méthodes – Inventaires floristiques</vt:lpstr>
      <vt:lpstr>Principaux résultats – Diversité taxonomique</vt:lpstr>
      <vt:lpstr>Principaux résultats – Les habitats de la RND</vt:lpstr>
      <vt:lpstr>Présentation PowerPoint</vt:lpstr>
      <vt:lpstr>Présentation PowerPoint</vt:lpstr>
      <vt:lpstr>Principaux résultats – Gestion actuelle</vt:lpstr>
      <vt:lpstr>Principaux résultats – Les principaux enjeux du site</vt:lpstr>
      <vt:lpstr>Discussion – Orientations pour la gestion</vt:lpstr>
      <vt:lpstr>Discussion – Mise en place d’un suivi des enjeux du site</vt:lpstr>
      <vt:lpstr>Conclusion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Diagnostic floristique végétation de la Réserve Naturelle Domaniale des bassins de Frasnes-lez-Anvaing</dc:title>
  <dc:creator>Anaïs Azambre</dc:creator>
  <cp:lastModifiedBy>Anaïs Azambre</cp:lastModifiedBy>
  <cp:revision>219</cp:revision>
  <cp:lastPrinted>2023-10-11T08:35:45Z</cp:lastPrinted>
  <dcterms:created xsi:type="dcterms:W3CDTF">2023-09-11T10:44:23Z</dcterms:created>
  <dcterms:modified xsi:type="dcterms:W3CDTF">2023-10-11T08:36:38Z</dcterms:modified>
</cp:coreProperties>
</file>